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4" r:id="rId1"/>
  </p:sldMasterIdLst>
  <p:notesMasterIdLst>
    <p:notesMasterId r:id="rId51"/>
  </p:notesMasterIdLst>
  <p:sldIdLst>
    <p:sldId id="256" r:id="rId2"/>
    <p:sldId id="296" r:id="rId3"/>
    <p:sldId id="265" r:id="rId4"/>
    <p:sldId id="297" r:id="rId5"/>
    <p:sldId id="298" r:id="rId6"/>
    <p:sldId id="299" r:id="rId7"/>
    <p:sldId id="258" r:id="rId8"/>
    <p:sldId id="264" r:id="rId9"/>
    <p:sldId id="300" r:id="rId10"/>
    <p:sldId id="301" r:id="rId11"/>
    <p:sldId id="288" r:id="rId12"/>
    <p:sldId id="290" r:id="rId13"/>
    <p:sldId id="291" r:id="rId14"/>
    <p:sldId id="267" r:id="rId15"/>
    <p:sldId id="292" r:id="rId16"/>
    <p:sldId id="268" r:id="rId17"/>
    <p:sldId id="269" r:id="rId18"/>
    <p:sldId id="270" r:id="rId19"/>
    <p:sldId id="303" r:id="rId20"/>
    <p:sldId id="293" r:id="rId21"/>
    <p:sldId id="272" r:id="rId22"/>
    <p:sldId id="276" r:id="rId23"/>
    <p:sldId id="273" r:id="rId24"/>
    <p:sldId id="274" r:id="rId25"/>
    <p:sldId id="275" r:id="rId26"/>
    <p:sldId id="277" r:id="rId27"/>
    <p:sldId id="271" r:id="rId28"/>
    <p:sldId id="304" r:id="rId29"/>
    <p:sldId id="305" r:id="rId30"/>
    <p:sldId id="306" r:id="rId31"/>
    <p:sldId id="307" r:id="rId32"/>
    <p:sldId id="308" r:id="rId33"/>
    <p:sldId id="279" r:id="rId34"/>
    <p:sldId id="309" r:id="rId35"/>
    <p:sldId id="311" r:id="rId36"/>
    <p:sldId id="312" r:id="rId37"/>
    <p:sldId id="314" r:id="rId38"/>
    <p:sldId id="302" r:id="rId39"/>
    <p:sldId id="313" r:id="rId40"/>
    <p:sldId id="315" r:id="rId41"/>
    <p:sldId id="310" r:id="rId42"/>
    <p:sldId id="316" r:id="rId43"/>
    <p:sldId id="317" r:id="rId44"/>
    <p:sldId id="280" r:id="rId45"/>
    <p:sldId id="281" r:id="rId46"/>
    <p:sldId id="295" r:id="rId47"/>
    <p:sldId id="294" r:id="rId48"/>
    <p:sldId id="283" r:id="rId49"/>
    <p:sldId id="318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Montserrat" panose="00000500000000000000" pitchFamily="2" charset="0"/>
      <p:regular r:id="rId58"/>
      <p:bold r:id="rId59"/>
      <p:italic r:id="rId60"/>
      <p:boldItalic r:id="rId61"/>
    </p:embeddedFont>
    <p:embeddedFont>
      <p:font typeface="Yu Gothic" panose="020B0400000000000000" pitchFamily="34" charset="-128"/>
      <p:regular r:id="rId62"/>
      <p:bold r:id="rId63"/>
    </p:embeddedFont>
    <p:embeddedFont>
      <p:font typeface="Yu Gothic UI" panose="020B0500000000000000" pitchFamily="34" charset="-128"/>
      <p:regular r:id="rId64"/>
      <p:bold r:id="rId65"/>
    </p:embeddedFont>
    <p:embeddedFont>
      <p:font typeface="Yu Gothic UI Semibold" panose="020B0700000000000000" pitchFamily="34" charset="-128"/>
      <p:bold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6I (05) Tang Justin Kit Hang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329"/>
    <a:srgbClr val="FF212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FBDC5-C079-490C-B72E-83C1127C2517}" v="1" dt="2021-11-18T13:47:52.651"/>
    <p1510:client id="{2F6E29B8-4FC2-4C91-A2BC-839ED7C377C4}" v="4" dt="2021-11-18T02:39:57.318"/>
    <p1510:client id="{3C3B5DB5-6F54-422F-AB2A-878D41DAF196}" v="2" dt="2021-11-18T08:17:19.751"/>
    <p1510:client id="{57ABE18C-5579-417D-BE5F-5C596B0AE147}" v="3" dt="2021-11-18T13:46:29.805"/>
    <p1510:client id="{A15DF620-4CA3-450E-A045-80D8A0DD7A74}" v="347" dt="2021-11-18T22:22:12.705"/>
    <p1510:client id="{E4008CB3-34F1-4505-9777-278733C1E521}" v="20" dt="2021-11-18T07:26:12.202"/>
    <p1510:client id="{EFCC909E-72A7-47A6-AE0C-0B6E3AC640C9}" v="710" dt="2021-11-18T10:46:06.836"/>
  </p1510:revLst>
</p1510:revInfo>
</file>

<file path=ppt/tableStyles.xml><?xml version="1.0" encoding="utf-8"?>
<a:tblStyleLst xmlns:a="http://schemas.openxmlformats.org/drawingml/2006/main" def="{738297D6-0EBD-4000-A5AB-BBE1E19A69BA}">
  <a:tblStyle styleId="{738297D6-0EBD-4000-A5AB-BBE1E19A69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8" autoAdjust="0"/>
    <p:restoredTop sz="94660"/>
  </p:normalViewPr>
  <p:slideViewPr>
    <p:cSldViewPr snapToGrid="0">
      <p:cViewPr varScale="1">
        <p:scale>
          <a:sx n="88" d="100"/>
          <a:sy n="88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4510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4510d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522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4510d9f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24510d9f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24510d9f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24510d9f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ba88b6a8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ba88b6a8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ba88b6a8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ba88b6a8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167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ba88b6a8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ba88b6a8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744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24510d9f7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24510d9f7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ba88b6a8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ba88b6a8d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595959"/>
                </a:solidFill>
              </a:rPr>
              <a:t>去年參加這個比賽的其中一組也以香港手語做設計的題材。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595959"/>
                </a:solidFill>
              </a:rPr>
              <a:t>他們的設計：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用手機拍下手語的動作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把數據發到 Jetson Nano 裏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用 Jetson Nano 處理數據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把結果發回手機裏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</a:pPr>
            <a:r>
              <a:rPr lang="en-GB" sz="1400">
                <a:solidFill>
                  <a:srgbClr val="595959"/>
                </a:solidFill>
              </a:rPr>
              <a:t>結果顯示在手機螢幕上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595959"/>
                </a:solidFill>
              </a:rPr>
              <a:t>限制：識別的速度慢+使用者要有一部手機和一部能連接 LAN 的 Jetson Nano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595959"/>
                </a:solidFill>
              </a:rPr>
              <a:t>→ 我們要找一個更簡單的方法來認辨手語</a:t>
            </a:r>
            <a:endParaRPr sz="140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a88b6a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ba88b6a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err="1">
                <a:solidFill>
                  <a:srgbClr val="595959"/>
                </a:solidFill>
              </a:rPr>
              <a:t>我們找不到任何HKSL的數據集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95959"/>
                </a:solidFill>
              </a:rPr>
              <a:t>→ </a:t>
            </a:r>
            <a:r>
              <a:rPr lang="en-GB" sz="1200" err="1">
                <a:solidFill>
                  <a:srgbClr val="595959"/>
                </a:solidFill>
              </a:rPr>
              <a:t>我們要自己做數據集</a:t>
            </a:r>
            <a:endParaRPr sz="1200">
              <a:solidFill>
                <a:srgbClr val="595959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-GB" sz="1200" err="1">
                <a:solidFill>
                  <a:srgbClr val="595959"/>
                </a:solidFill>
              </a:rPr>
              <a:t>搜索不同手勢</a:t>
            </a:r>
            <a:endParaRPr sz="1200">
              <a:solidFill>
                <a:srgbClr val="595959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-GB" sz="1200" err="1">
                <a:solidFill>
                  <a:srgbClr val="595959"/>
                </a:solidFill>
              </a:rPr>
              <a:t>錄影做手語的短片</a:t>
            </a:r>
            <a:endParaRPr sz="1200">
              <a:solidFill>
                <a:srgbClr val="595959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➔"/>
            </a:pPr>
            <a:r>
              <a:rPr lang="en-GB" sz="1200">
                <a:solidFill>
                  <a:srgbClr val="595959"/>
                </a:solidFill>
              </a:rPr>
              <a:t>AEye </a:t>
            </a:r>
            <a:r>
              <a:rPr lang="en-GB" sz="1200" err="1">
                <a:solidFill>
                  <a:srgbClr val="595959"/>
                </a:solidFill>
              </a:rPr>
              <a:t>可以幫助當地的聾啞社群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ba88b6a8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ba88b6a8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err="1">
                <a:solidFill>
                  <a:srgbClr val="595959"/>
                </a:solidFill>
              </a:rPr>
              <a:t>很多手語翻譯器把焦點放在手勢上，識別的速度很慢。有些還要手放在純色背景前</a:t>
            </a:r>
            <a:r>
              <a:rPr lang="en-GB">
                <a:solidFill>
                  <a:srgbClr val="595959"/>
                </a:solidFill>
              </a:rPr>
              <a:t>。</a:t>
            </a:r>
            <a:endParaRPr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595959"/>
                </a:solidFill>
              </a:rPr>
              <a:t>→ </a:t>
            </a:r>
            <a:r>
              <a:rPr lang="en-GB" err="1">
                <a:solidFill>
                  <a:srgbClr val="595959"/>
                </a:solidFill>
              </a:rPr>
              <a:t>我們把焦點放在全身的動作</a:t>
            </a:r>
            <a:endParaRPr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-"/>
            </a:pPr>
            <a:r>
              <a:rPr lang="en-GB" err="1">
                <a:solidFill>
                  <a:srgbClr val="595959"/>
                </a:solidFill>
              </a:rPr>
              <a:t>使用骨骼跟蹤和檢測模型來追蹤手部運動</a:t>
            </a:r>
            <a:endParaRPr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-"/>
            </a:pPr>
            <a:r>
              <a:rPr lang="en-GB" err="1">
                <a:solidFill>
                  <a:srgbClr val="595959"/>
                </a:solidFill>
              </a:rPr>
              <a:t>分析手相對其他身體部位的位置</a:t>
            </a:r>
            <a:endParaRPr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➔"/>
            </a:pPr>
            <a:r>
              <a:rPr lang="en-GB">
                <a:solidFill>
                  <a:srgbClr val="595959"/>
                </a:solidFill>
              </a:rPr>
              <a:t>AEye </a:t>
            </a:r>
            <a:r>
              <a:rPr lang="en-GB" err="1">
                <a:solidFill>
                  <a:srgbClr val="595959"/>
                </a:solidFill>
              </a:rPr>
              <a:t>比較適合現實生活中的應用</a:t>
            </a:r>
            <a:endParaRPr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24510d9f7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24510d9f7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ba88b6a8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ba88b6a8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595959"/>
                </a:solidFill>
              </a:rPr>
              <a:t>我們找不到任何關於追蹤口罩的程式</a:t>
            </a:r>
            <a:endParaRPr sz="9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595959"/>
                </a:solidFill>
              </a:rPr>
              <a:t>→ 我們需要用自己的方法來追蹤口罩</a:t>
            </a:r>
            <a:endParaRPr sz="900">
              <a:solidFill>
                <a:srgbClr val="595959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Char char="-"/>
            </a:pPr>
            <a:r>
              <a:rPr lang="en-GB" sz="900">
                <a:solidFill>
                  <a:srgbClr val="595959"/>
                </a:solidFill>
              </a:rPr>
              <a:t>找口罩的位置</a:t>
            </a:r>
            <a:endParaRPr sz="900">
              <a:solidFill>
                <a:srgbClr val="595959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Char char="-"/>
            </a:pPr>
            <a:r>
              <a:rPr lang="en-GB" sz="900">
                <a:solidFill>
                  <a:srgbClr val="595959"/>
                </a:solidFill>
              </a:rPr>
              <a:t>決定它移動的方向</a:t>
            </a:r>
            <a:endParaRPr sz="9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24510d9f7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24510d9f7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235c616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235c616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24510d9f7_1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24510d9f7_1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24510d9f7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24510d9f7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949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24510d9f7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24510d9f7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929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24510d9f7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24510d9f7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1d3697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1d3697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1d3697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1d3697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440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1d3697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1d3697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77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233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d3697fb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1d3697fb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7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bad6fd6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bad6fd6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24510d9f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24510d9f7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4510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4510d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72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4510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4510d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63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4510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4510d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0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bad6fd6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bad6fd6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099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0673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390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2166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54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4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091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2522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2759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353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377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3461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2470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2FB8A-7868-4AC7-AC38-90CD46202416}" type="datetimeFigureOut">
              <a:rPr lang="en-HK" smtClean="0"/>
              <a:t>19/11/2021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92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4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4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4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820825" y="1010094"/>
            <a:ext cx="5502349" cy="2094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Montserrat"/>
                <a:ea typeface="Montserrat"/>
                <a:cs typeface="Montserrat"/>
                <a:sym typeface="Montserrat"/>
              </a:rPr>
              <a:t>AEye</a:t>
            </a:r>
            <a:endParaRPr sz="13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493334" y="3104708"/>
            <a:ext cx="415733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en-GB" sz="48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眼」明「手」快 </a:t>
            </a:r>
            <a:endParaRPr sz="48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23">
            <a:extLst>
              <a:ext uri="{FF2B5EF4-FFF2-40B4-BE49-F238E27FC236}">
                <a16:creationId xmlns:a16="http://schemas.microsoft.com/office/drawing/2014/main" id="{DD94FC92-3897-4960-A006-07AD66E5EB73}"/>
              </a:ext>
            </a:extLst>
          </p:cNvPr>
          <p:cNvSpPr txBox="1">
            <a:spLocks/>
          </p:cNvSpPr>
          <p:nvPr/>
        </p:nvSpPr>
        <p:spPr>
          <a:xfrm>
            <a:off x="1258614" y="282269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zh-CN" altLang="en-US" sz="36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手語：不止於「手」</a:t>
            </a:r>
            <a:endParaRPr lang="zh-TW" altLang="en-US" sz="36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Google Shape;122;p23">
            <a:extLst>
              <a:ext uri="{FF2B5EF4-FFF2-40B4-BE49-F238E27FC236}">
                <a16:creationId xmlns:a16="http://schemas.microsoft.com/office/drawing/2014/main" id="{26F7078B-6E28-4AA1-9559-2244F3EB9978}"/>
              </a:ext>
            </a:extLst>
          </p:cNvPr>
          <p:cNvSpPr txBox="1">
            <a:spLocks/>
          </p:cNvSpPr>
          <p:nvPr/>
        </p:nvSpPr>
        <p:spPr>
          <a:xfrm>
            <a:off x="1173949" y="4073779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口型輔助溝通</a:t>
            </a:r>
            <a:endParaRPr lang="zh-TW" altLang="en-US"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" name="Google Shape;93;p19">
            <a:extLst>
              <a:ext uri="{FF2B5EF4-FFF2-40B4-BE49-F238E27FC236}">
                <a16:creationId xmlns:a16="http://schemas.microsoft.com/office/drawing/2014/main" id="{71A5899A-D79C-476D-9D8D-CFFE5A586A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8" y="1628067"/>
            <a:ext cx="3977507" cy="2215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C551979-CEF4-418F-A243-AA57613681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81" y="1614147"/>
            <a:ext cx="1907752" cy="222972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122;p23">
            <a:extLst>
              <a:ext uri="{FF2B5EF4-FFF2-40B4-BE49-F238E27FC236}">
                <a16:creationId xmlns:a16="http://schemas.microsoft.com/office/drawing/2014/main" id="{65158CFC-BC0B-4DA5-8B97-AD217C4E9322}"/>
              </a:ext>
            </a:extLst>
          </p:cNvPr>
          <p:cNvSpPr txBox="1">
            <a:spLocks/>
          </p:cNvSpPr>
          <p:nvPr/>
        </p:nvSpPr>
        <p:spPr>
          <a:xfrm>
            <a:off x="7176960" y="2307342"/>
            <a:ext cx="1416850" cy="1026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en-HK" sz="4000" b="0" i="0" dirty="0"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zh-CN" altLang="en-US" sz="4000" b="0" i="0" dirty="0"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風</a:t>
            </a:r>
            <a:r>
              <a:rPr lang="en-HK" sz="4000" b="0" i="0" dirty="0"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」</a:t>
            </a:r>
            <a:endParaRPr lang="zh-TW" altLang="en-US" sz="4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45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28A62C-D1C0-4168-9015-94475C41802F}"/>
              </a:ext>
            </a:extLst>
          </p:cNvPr>
          <p:cNvSpPr/>
          <p:nvPr/>
        </p:nvSpPr>
        <p:spPr>
          <a:xfrm>
            <a:off x="0" y="0"/>
            <a:ext cx="1300656" cy="844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656" cy="844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SzPts val="3600"/>
            </a:pPr>
            <a:r>
              <a:rPr lang="zh-TW" altLang="en-US" sz="4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背景</a:t>
            </a:r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650122" y="2906936"/>
            <a:ext cx="5675587" cy="937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SzPts val="3600"/>
              <a:buNone/>
            </a:pPr>
            <a:r>
              <a:rPr lang="en-GB" sz="4800" b="1" dirty="0" err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疫情：長期配戴口罩</a:t>
            </a:r>
            <a:endParaRPr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5978" y="1356041"/>
            <a:ext cx="1383875" cy="138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78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300656" y="3239470"/>
            <a:ext cx="6974492" cy="937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SzPts val="3600"/>
              <a:buNone/>
            </a:pPr>
            <a:r>
              <a:rPr lang="zh-TW" altLang="en-US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目標受眾：</a:t>
            </a:r>
            <a:r>
              <a:rPr lang="zh-CN" altLang="en-US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香港</a:t>
            </a:r>
            <a:r>
              <a:rPr lang="zh-TW" altLang="en-US" sz="4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聾啞人士</a:t>
            </a:r>
          </a:p>
        </p:txBody>
      </p:sp>
      <p:pic>
        <p:nvPicPr>
          <p:cNvPr id="6" name="Google Shape;125;p23">
            <a:extLst>
              <a:ext uri="{FF2B5EF4-FFF2-40B4-BE49-F238E27FC236}">
                <a16:creationId xmlns:a16="http://schemas.microsoft.com/office/drawing/2014/main" id="{2D12247B-5714-4C8B-BD07-51EFE47030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763" y="1533571"/>
            <a:ext cx="1383875" cy="138387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54EFB6-CEA4-4DFE-AFFE-CD29755893AE}"/>
              </a:ext>
            </a:extLst>
          </p:cNvPr>
          <p:cNvSpPr/>
          <p:nvPr/>
        </p:nvSpPr>
        <p:spPr>
          <a:xfrm>
            <a:off x="0" y="0"/>
            <a:ext cx="1300656" cy="844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Google Shape;121;p23">
            <a:extLst>
              <a:ext uri="{FF2B5EF4-FFF2-40B4-BE49-F238E27FC236}">
                <a16:creationId xmlns:a16="http://schemas.microsoft.com/office/drawing/2014/main" id="{765A2D5F-3153-4095-B731-B881F2ED75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656" cy="8442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spcAft>
                <a:spcPts val="1200"/>
              </a:spcAft>
              <a:buSzPts val="3600"/>
            </a:pPr>
            <a:r>
              <a:rPr lang="zh-TW" altLang="en-US" sz="4400" b="1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46771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518747" y="2927956"/>
            <a:ext cx="6306207" cy="937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SzPts val="3600"/>
              <a:buNone/>
            </a:pPr>
            <a:r>
              <a:rPr lang="zh-TW" altLang="en-US" sz="48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聾啞人士依賴手語溝通</a:t>
            </a:r>
            <a:endParaRPr sz="48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" name="Google Shape;123;p23">
            <a:extLst>
              <a:ext uri="{FF2B5EF4-FFF2-40B4-BE49-F238E27FC236}">
                <a16:creationId xmlns:a16="http://schemas.microsoft.com/office/drawing/2014/main" id="{BE02DE0C-7850-4F09-B019-E8A2F9CBC0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624" y="1315653"/>
            <a:ext cx="1510751" cy="14833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215A2A-25FF-415D-A357-70B921F33DD9}"/>
              </a:ext>
            </a:extLst>
          </p:cNvPr>
          <p:cNvSpPr/>
          <p:nvPr/>
        </p:nvSpPr>
        <p:spPr>
          <a:xfrm>
            <a:off x="0" y="0"/>
            <a:ext cx="1300656" cy="844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Google Shape;121;p23">
            <a:extLst>
              <a:ext uri="{FF2B5EF4-FFF2-40B4-BE49-F238E27FC236}">
                <a16:creationId xmlns:a16="http://schemas.microsoft.com/office/drawing/2014/main" id="{CB9EBD41-6783-4AF2-88DF-B13E494A1D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00656" cy="8442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spcAft>
                <a:spcPts val="1200"/>
              </a:spcAft>
              <a:buSzPts val="3600"/>
            </a:pPr>
            <a:r>
              <a:rPr lang="zh-TW" altLang="en-US" sz="4400" b="1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54595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EF76C1-9AFB-4863-BB54-E2D12CB602DC}"/>
              </a:ext>
            </a:extLst>
          </p:cNvPr>
          <p:cNvSpPr/>
          <p:nvPr/>
        </p:nvSpPr>
        <p:spPr>
          <a:xfrm>
            <a:off x="1" y="1"/>
            <a:ext cx="3732963" cy="6728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780903" cy="578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受眾：聾啞人士</a:t>
            </a:r>
            <a:endParaRPr sz="4000" b="1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22132" y="1371956"/>
            <a:ext cx="288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0000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66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15.5萬</a:t>
            </a:r>
            <a:endParaRPr sz="66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latin typeface="Yu Gothic UI" panose="020B0500000000000000" pitchFamily="34" charset="-128"/>
                <a:ea typeface="Yu Gothic UI" panose="020B0500000000000000" pitchFamily="34" charset="-128"/>
              </a:rPr>
              <a:t>     香港聽障人士人數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0" b="1">
                <a:solidFill>
                  <a:srgbClr val="0000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</a:t>
            </a:r>
            <a:r>
              <a:rPr lang="en-GB" sz="66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3900</a:t>
            </a:r>
            <a:endParaRPr sz="66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latin typeface="Yu Gothic UI" panose="020B0500000000000000" pitchFamily="34" charset="-128"/>
                <a:ea typeface="Yu Gothic UI" panose="020B0500000000000000" pitchFamily="34" charset="-128"/>
              </a:rPr>
              <a:t>     香港手語使用人數</a:t>
            </a:r>
            <a:endParaRPr sz="2000" b="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5145141" y="1464865"/>
            <a:ext cx="357672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易被大眾忽略</a:t>
            </a:r>
            <a:endParaRPr lang="en-GB" sz="24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1732" y="1426886"/>
            <a:ext cx="996344" cy="95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6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1734" y="3607814"/>
            <a:ext cx="996342" cy="99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8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742" y="2702015"/>
            <a:ext cx="868326" cy="8683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3;p24">
            <a:extLst>
              <a:ext uri="{FF2B5EF4-FFF2-40B4-BE49-F238E27FC236}">
                <a16:creationId xmlns:a16="http://schemas.microsoft.com/office/drawing/2014/main" id="{948F21E4-946C-488D-B908-6E53B258E1E7}"/>
              </a:ext>
            </a:extLst>
          </p:cNvPr>
          <p:cNvSpPr txBox="1"/>
          <p:nvPr/>
        </p:nvSpPr>
        <p:spPr>
          <a:xfrm>
            <a:off x="5145141" y="2570092"/>
            <a:ext cx="357672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口罩阻礙手語分辨</a:t>
            </a:r>
          </a:p>
        </p:txBody>
      </p:sp>
      <p:sp>
        <p:nvSpPr>
          <p:cNvPr id="10" name="Google Shape;133;p24">
            <a:extLst>
              <a:ext uri="{FF2B5EF4-FFF2-40B4-BE49-F238E27FC236}">
                <a16:creationId xmlns:a16="http://schemas.microsoft.com/office/drawing/2014/main" id="{826416EC-4059-4D66-9CB0-64A10AF1A167}"/>
              </a:ext>
            </a:extLst>
          </p:cNvPr>
          <p:cNvSpPr txBox="1"/>
          <p:nvPr/>
        </p:nvSpPr>
        <p:spPr>
          <a:xfrm>
            <a:off x="5145141" y="3607814"/>
            <a:ext cx="357672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難以正常溝通</a:t>
            </a:r>
          </a:p>
        </p:txBody>
      </p:sp>
      <p:sp>
        <p:nvSpPr>
          <p:cNvPr id="11" name="Google Shape;133;p24">
            <a:extLst>
              <a:ext uri="{FF2B5EF4-FFF2-40B4-BE49-F238E27FC236}">
                <a16:creationId xmlns:a16="http://schemas.microsoft.com/office/drawing/2014/main" id="{BEF03066-185D-4935-A1A5-3E1EC101D487}"/>
              </a:ext>
            </a:extLst>
          </p:cNvPr>
          <p:cNvSpPr txBox="1"/>
          <p:nvPr/>
        </p:nvSpPr>
        <p:spPr>
          <a:xfrm>
            <a:off x="3998860" y="323974"/>
            <a:ext cx="3576727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HK" sz="3200" b="1" i="0" dirty="0">
                <a:effectLst/>
                <a:latin typeface="arial" panose="020B0604020202020204" pitchFamily="34" charset="0"/>
              </a:rPr>
              <a:t>「</a:t>
            </a:r>
            <a:r>
              <a:rPr lang="zh-CN" altLang="en-US" sz="3200" b="1" i="0" dirty="0">
                <a:effectLst/>
                <a:latin typeface="arial" panose="020B0604020202020204" pitchFamily="34" charset="0"/>
              </a:rPr>
              <a:t>新常態</a:t>
            </a:r>
            <a:r>
              <a:rPr lang="en-HK" sz="3200" b="1" i="0" dirty="0">
                <a:effectLst/>
                <a:latin typeface="arial" panose="020B0604020202020204" pitchFamily="34" charset="0"/>
              </a:rPr>
              <a:t>」</a:t>
            </a:r>
            <a:r>
              <a:rPr lang="zh-CN" altLang="en-US" sz="3200" b="1" i="0" dirty="0">
                <a:effectLst/>
                <a:latin typeface="arial" panose="020B0604020202020204" pitchFamily="34" charset="0"/>
              </a:rPr>
              <a:t>下：</a:t>
            </a:r>
            <a:endParaRPr lang="en-GB" sz="32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15415" y="3846735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SzPts val="3600"/>
              <a:buNone/>
            </a:pPr>
            <a:r>
              <a:rPr lang="zh-TW" altLang="en-US" sz="3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現存解決方法未能有效解決問題</a:t>
            </a:r>
            <a:endParaRPr sz="3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" name="Google Shape;126;p23">
            <a:extLst>
              <a:ext uri="{FF2B5EF4-FFF2-40B4-BE49-F238E27FC236}">
                <a16:creationId xmlns:a16="http://schemas.microsoft.com/office/drawing/2014/main" id="{831006C4-BA64-4AF3-9E4E-2A1220624B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139" y="973804"/>
            <a:ext cx="3835061" cy="25567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34A0E7-4BBE-4BFC-B4F8-13B69C7FFFC5}"/>
              </a:ext>
            </a:extLst>
          </p:cNvPr>
          <p:cNvSpPr/>
          <p:nvPr/>
        </p:nvSpPr>
        <p:spPr>
          <a:xfrm>
            <a:off x="0" y="0"/>
            <a:ext cx="1300656" cy="844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Google Shape;121;p23">
            <a:extLst>
              <a:ext uri="{FF2B5EF4-FFF2-40B4-BE49-F238E27FC236}">
                <a16:creationId xmlns:a16="http://schemas.microsoft.com/office/drawing/2014/main" id="{2196CF81-20E1-4957-B6B4-D4B91E39C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656" cy="844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SzPts val="3600"/>
            </a:pPr>
            <a:r>
              <a:rPr lang="zh-TW" altLang="en-US" sz="4400" b="1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351340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1103586" y="353251"/>
            <a:ext cx="6936827" cy="644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現存解決方法 —— </a:t>
            </a:r>
            <a:r>
              <a:rPr lang="en-GB" sz="40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  <a:sym typeface="Montserrat"/>
              </a:rPr>
              <a:t>ClearMask</a:t>
            </a:r>
            <a:endParaRPr sz="40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  <a:sym typeface="Montserrat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502691" y="1138298"/>
            <a:ext cx="8138618" cy="3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   </a:t>
            </a:r>
            <a:r>
              <a:rPr lang="en-GB" dirty="0">
                <a:latin typeface="Yu Gothic UI" panose="020B0500000000000000" pitchFamily="34" charset="-128"/>
                <a:ea typeface="Yu Gothic UI" panose="020B0500000000000000" pitchFamily="34" charset="-128"/>
              </a:rPr>
              <a:t>價格昂貴：每個</a:t>
            </a:r>
            <a:r>
              <a:rPr lang="en-GB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$20 </a:t>
            </a:r>
            <a:r>
              <a:rPr lang="en-GB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HKD                 </a:t>
            </a:r>
            <a:r>
              <a:rPr lang="en-GB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以塑膠作材質</a:t>
            </a:r>
            <a:r>
              <a:rPr lang="en-GB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r>
              <a:rPr lang="zh-CN" altLang="en-US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影響</a:t>
            </a:r>
            <a:r>
              <a:rPr lang="en-GB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呼吸</a:t>
            </a: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       </a:t>
            </a:r>
            <a:r>
              <a:rPr lang="en-GB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普及</a:t>
            </a:r>
            <a:r>
              <a:rPr lang="zh-CN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性</a:t>
            </a:r>
            <a:r>
              <a:rPr lang="en-GB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r>
              <a:rPr lang="en-GB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顯得</a:t>
            </a:r>
            <a:r>
              <a:rPr lang="en-GB" b="1" dirty="0" err="1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奇特</a:t>
            </a:r>
            <a:r>
              <a:rPr lang="en-GB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                                   </a:t>
            </a:r>
            <a:r>
              <a:rPr lang="en-GB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保護性</a:t>
            </a:r>
            <a:r>
              <a:rPr lang="en-GB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成疑</a:t>
            </a:r>
            <a:endParaRPr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0678" y="1136708"/>
            <a:ext cx="1482125" cy="13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6">
            <a:alphaModFix/>
            <a:biLevel thresh="25000"/>
          </a:blip>
          <a:stretch>
            <a:fillRect/>
          </a:stretch>
        </p:blipFill>
        <p:spPr>
          <a:xfrm>
            <a:off x="6117935" y="1328039"/>
            <a:ext cx="925804" cy="98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7"/>
          <a:srcRect l="-565" t="8035" r="565" b="22998"/>
          <a:stretch/>
        </p:blipFill>
        <p:spPr>
          <a:xfrm>
            <a:off x="1494085" y="3160276"/>
            <a:ext cx="1482125" cy="100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9291" y="2985420"/>
            <a:ext cx="1132106" cy="110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406294" y="1910997"/>
            <a:ext cx="4328617" cy="1321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  <a:buClr>
                <a:schemeClr val="dk1"/>
              </a:buClr>
            </a:pPr>
            <a:r>
              <a:rPr lang="en-GB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02 </a:t>
            </a:r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項目方案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38FD865-25D3-4797-8B40-D96F79222A3A}"/>
              </a:ext>
            </a:extLst>
          </p:cNvPr>
          <p:cNvSpPr/>
          <p:nvPr/>
        </p:nvSpPr>
        <p:spPr>
          <a:xfrm>
            <a:off x="2705518" y="0"/>
            <a:ext cx="3732963" cy="6728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683521" y="73698"/>
            <a:ext cx="1776956" cy="51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20" b="1">
                <a:solidFill>
                  <a:schemeClr val="bg1"/>
                </a:solidFill>
              </a:rPr>
              <a:t>項目總覽</a:t>
            </a:r>
            <a:endParaRPr sz="3120" b="1">
              <a:solidFill>
                <a:schemeClr val="bg1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304812" y="2444396"/>
            <a:ext cx="1779600" cy="68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目標</a:t>
            </a:r>
            <a:endParaRPr sz="2800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3033317" y="1748888"/>
            <a:ext cx="4451216" cy="210564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幫助</a:t>
            </a:r>
            <a:r>
              <a:rPr lang="en-GB" sz="4400" b="1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香港</a:t>
            </a:r>
            <a:r>
              <a:rPr lang="en-GB" sz="3600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聾啞人士</a:t>
            </a:r>
            <a:endParaRPr lang="en-GB" sz="36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4400" b="1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在疫情下</a:t>
            </a:r>
            <a:r>
              <a:rPr lang="zh-CN" altLang="en-US" sz="36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能</a:t>
            </a:r>
            <a:r>
              <a:rPr lang="en-GB" sz="3600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順利</a:t>
            </a:r>
            <a:r>
              <a:rPr lang="zh-CN" altLang="en-US" sz="36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以</a:t>
            </a:r>
            <a:r>
              <a:rPr lang="en-GB" sz="3600" dirty="0" err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手語溝通</a:t>
            </a:r>
            <a:endParaRPr sz="36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1984665" y="2618862"/>
            <a:ext cx="574200" cy="36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1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333826" y="1729773"/>
            <a:ext cx="3120573" cy="2138283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我們做出不同口型的時候，</a:t>
            </a:r>
            <a:endParaRPr lang="en-HK" altLang="zh-CN"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HK" altLang="zh-CN"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我們的口罩會產生</a:t>
            </a:r>
            <a:r>
              <a:rPr lang="zh-CN" altLang="en-US" sz="2400" b="1" dirty="0">
                <a:solidFill>
                  <a:srgbClr val="FF00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不同程度的拉伸</a:t>
            </a:r>
            <a:endParaRPr sz="2400" b="1" dirty="0">
              <a:solidFill>
                <a:srgbClr val="FF00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80340" y="339907"/>
            <a:ext cx="4658574" cy="68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我們的觀察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C895DC05-8EC8-446A-BE7B-337898537270}"/>
              </a:ext>
            </a:extLst>
          </p:cNvPr>
          <p:cNvSpPr/>
          <p:nvPr/>
        </p:nvSpPr>
        <p:spPr>
          <a:xfrm>
            <a:off x="4151600" y="1383238"/>
            <a:ext cx="4658574" cy="958091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一</a:t>
            </a:r>
            <a:r>
              <a:rPr lang="en-HK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「</a:t>
            </a:r>
            <a:r>
              <a:rPr lang="zh-CN" altLang="en-US" sz="3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戴</a:t>
            </a:r>
            <a:r>
              <a:rPr lang="en-HK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」</a:t>
            </a:r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一</a:t>
            </a:r>
            <a:r>
              <a:rPr lang="en-HK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「</a:t>
            </a:r>
            <a:r>
              <a:rPr lang="zh-CN" altLang="en-US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露</a:t>
            </a:r>
            <a:r>
              <a:rPr lang="en-HK" sz="3600" b="1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」</a:t>
            </a:r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？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0" name="Google Shape;159;p27">
            <a:extLst>
              <a:ext uri="{FF2B5EF4-FFF2-40B4-BE49-F238E27FC236}">
                <a16:creationId xmlns:a16="http://schemas.microsoft.com/office/drawing/2014/main" id="{687394AF-7EB0-448A-8803-53AD1760E987}"/>
              </a:ext>
            </a:extLst>
          </p:cNvPr>
          <p:cNvSpPr/>
          <p:nvPr/>
        </p:nvSpPr>
        <p:spPr>
          <a:xfrm>
            <a:off x="4327606" y="2092705"/>
            <a:ext cx="4306561" cy="958091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嘗試下：</a:t>
            </a:r>
            <a:r>
              <a:rPr lang="en-HK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「</a:t>
            </a:r>
            <a:r>
              <a:rPr lang="zh-CN" alt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你</a:t>
            </a:r>
            <a:r>
              <a:rPr lang="en-HK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」</a:t>
            </a:r>
            <a:r>
              <a:rPr lang="zh-CN" altLang="en-US" sz="28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與</a:t>
            </a:r>
            <a:r>
              <a:rPr lang="en-HK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「</a:t>
            </a:r>
            <a:r>
              <a:rPr lang="zh-CN" alt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我</a:t>
            </a:r>
            <a:r>
              <a:rPr lang="en-HK" sz="2800" i="0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」</a:t>
            </a:r>
            <a:endParaRPr sz="28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935F1-71E3-4D8A-B08B-F35CF357D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23" y="3050796"/>
            <a:ext cx="1691726" cy="15642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789A99-080F-4752-8CB1-36C935975D65}"/>
              </a:ext>
            </a:extLst>
          </p:cNvPr>
          <p:cNvCxnSpPr/>
          <p:nvPr/>
        </p:nvCxnSpPr>
        <p:spPr>
          <a:xfrm>
            <a:off x="5450114" y="3190911"/>
            <a:ext cx="0" cy="13542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23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masks&#10;&#10;Description automatically generated with low confidence">
            <a:extLst>
              <a:ext uri="{FF2B5EF4-FFF2-40B4-BE49-F238E27FC236}">
                <a16:creationId xmlns:a16="http://schemas.microsoft.com/office/drawing/2014/main" id="{81199834-C92D-4553-A79B-92DE69E2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0" t="14815" r="13210" b="10452"/>
          <a:stretch/>
        </p:blipFill>
        <p:spPr>
          <a:xfrm>
            <a:off x="3632199" y="1054102"/>
            <a:ext cx="5173135" cy="3658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D8B3A-237A-4FF8-B861-5E0E5EEFD7CB}"/>
              </a:ext>
            </a:extLst>
          </p:cNvPr>
          <p:cNvSpPr txBox="1"/>
          <p:nvPr/>
        </p:nvSpPr>
        <p:spPr>
          <a:xfrm>
            <a:off x="1244600" y="224971"/>
            <a:ext cx="665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32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Montserrat"/>
              </a:rPr>
              <a:t>SPCC AI Project Group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94EC8-82C1-4437-88F8-09E8BC14A95A}"/>
              </a:ext>
            </a:extLst>
          </p:cNvPr>
          <p:cNvSpPr txBox="1"/>
          <p:nvPr/>
        </p:nvSpPr>
        <p:spPr>
          <a:xfrm>
            <a:off x="626532" y="1255662"/>
            <a:ext cx="2683935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HK" sz="2400" dirty="0">
                <a:latin typeface="Montserrat" panose="00000500000000000000" pitchFamily="2" charset="0"/>
              </a:rPr>
              <a:t>Justin Tang </a:t>
            </a:r>
          </a:p>
          <a:p>
            <a:pPr>
              <a:lnSpc>
                <a:spcPct val="150000"/>
              </a:lnSpc>
            </a:pPr>
            <a:r>
              <a:rPr lang="en-HK" sz="2400" dirty="0">
                <a:latin typeface="Montserrat" panose="00000500000000000000" pitchFamily="2" charset="0"/>
              </a:rPr>
              <a:t>Matthew See Angus Wong</a:t>
            </a:r>
          </a:p>
          <a:p>
            <a:pPr>
              <a:lnSpc>
                <a:spcPct val="150000"/>
              </a:lnSpc>
            </a:pPr>
            <a:r>
              <a:rPr lang="en-HK" sz="2400" dirty="0">
                <a:latin typeface="Montserrat" panose="00000500000000000000" pitchFamily="2" charset="0"/>
              </a:rPr>
              <a:t>Anthony Chan Dione Cheung </a:t>
            </a:r>
          </a:p>
        </p:txBody>
      </p:sp>
    </p:spTree>
    <p:extLst>
      <p:ext uri="{BB962C8B-B14F-4D97-AF65-F5344CB8AC3E}">
        <p14:creationId xmlns:p14="http://schemas.microsoft.com/office/powerpoint/2010/main" val="2777348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5537199" y="1185488"/>
            <a:ext cx="3767993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透過鏡頭拍攝動作</a:t>
            </a:r>
            <a:endParaRPr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537200" y="2009560"/>
            <a:ext cx="3767993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將資料傳輸至手機</a:t>
            </a:r>
            <a:endParaRPr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5537199" y="2771460"/>
            <a:ext cx="3767993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透過AEye程式辨別詞語</a:t>
            </a:r>
            <a:endParaRPr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5537199" y="3621214"/>
            <a:ext cx="3767993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顯示</a:t>
            </a:r>
            <a:r>
              <a:rPr lang="zh-CN" altLang="en-US" sz="24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翻譯</a:t>
            </a:r>
            <a:r>
              <a:rPr lang="en-GB" sz="2400" b="1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結果</a:t>
            </a:r>
            <a:endParaRPr sz="24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363369" y="397964"/>
            <a:ext cx="3447618" cy="68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運作方式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71" y="1799203"/>
            <a:ext cx="4938695" cy="24629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EC09B26-E6A3-4945-813A-5A4741C6D52C}"/>
              </a:ext>
            </a:extLst>
          </p:cNvPr>
          <p:cNvSpPr/>
          <p:nvPr/>
        </p:nvSpPr>
        <p:spPr>
          <a:xfrm>
            <a:off x="5228106" y="958258"/>
            <a:ext cx="245654" cy="3248004"/>
          </a:xfrm>
          <a:prstGeom prst="downArrow">
            <a:avLst>
              <a:gd name="adj1" fmla="val 50000"/>
              <a:gd name="adj2" fmla="val 16804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7438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16803" y="1884721"/>
            <a:ext cx="4318107" cy="13740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Aft>
                <a:spcPts val="1200"/>
              </a:spcAft>
              <a:buClr>
                <a:schemeClr val="dk1"/>
              </a:buClr>
            </a:pPr>
            <a:r>
              <a:rPr lang="en-GB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03 </a:t>
            </a:r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技術難點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1196800" y="924949"/>
            <a:ext cx="2242500" cy="572700"/>
          </a:xfrm>
          <a:prstGeom prst="rect">
            <a:avLst/>
          </a:prstGeom>
          <a:solidFill>
            <a:srgbClr val="FFFF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去年組別的設計</a:t>
            </a:r>
            <a:endParaRPr sz="230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591975" y="1706424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拍下手語動作</a:t>
            </a: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1882725" y="2359650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發到</a:t>
            </a:r>
            <a:r>
              <a:rPr lang="en-GB" sz="1800" dirty="0" err="1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Montserrat"/>
                <a:sym typeface="Montserrat"/>
              </a:rPr>
              <a:t>Jetson</a:t>
            </a:r>
            <a:r>
              <a:rPr lang="en-GB" sz="1800" dirty="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Montserrat"/>
                <a:sym typeface="Montserrat"/>
              </a:rPr>
              <a:t> Nano</a:t>
            </a:r>
            <a:endParaRPr sz="1200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Montserrat"/>
              <a:sym typeface="Montserrat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591975" y="2999375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處理數據</a:t>
            </a: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1882725" y="3632350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發到手機</a:t>
            </a: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538725" y="4265325"/>
            <a:ext cx="2166900" cy="424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顯示結果</a:t>
            </a:r>
            <a:endParaRPr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8" name="Google Shape;238;p33"/>
          <p:cNvSpPr/>
          <p:nvPr/>
        </p:nvSpPr>
        <p:spPr>
          <a:xfrm rot="5400000">
            <a:off x="2918975" y="1883900"/>
            <a:ext cx="438300" cy="380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3"/>
          <p:cNvSpPr/>
          <p:nvPr/>
        </p:nvSpPr>
        <p:spPr>
          <a:xfrm rot="5400000">
            <a:off x="2918975" y="3166275"/>
            <a:ext cx="438300" cy="380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3"/>
          <p:cNvSpPr/>
          <p:nvPr/>
        </p:nvSpPr>
        <p:spPr>
          <a:xfrm rot="-5400000" flipH="1">
            <a:off x="1319575" y="2545250"/>
            <a:ext cx="438300" cy="381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33"/>
          <p:cNvSpPr/>
          <p:nvPr/>
        </p:nvSpPr>
        <p:spPr>
          <a:xfrm rot="-5400000" flipH="1">
            <a:off x="1319575" y="3808400"/>
            <a:ext cx="438300" cy="381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4644824" y="0"/>
            <a:ext cx="30000" cy="5143500"/>
          </a:xfrm>
          <a:prstGeom prst="rect">
            <a:avLst/>
          </a:prstGeom>
          <a:solidFill>
            <a:schemeClr val="dk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5589790" y="807187"/>
            <a:ext cx="2655600" cy="1728075"/>
          </a:xfrm>
          <a:prstGeom prst="roundRect">
            <a:avLst>
              <a:gd name="adj" fmla="val 4221"/>
            </a:avLst>
          </a:prstGeom>
          <a:solidFill>
            <a:srgbClr val="FF0000">
              <a:alpha val="77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識別速度慢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+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>
              <a:spcAft>
                <a:spcPts val="600"/>
              </a:spcAft>
            </a:pPr>
            <a:r>
              <a:rPr lang="zh-CN" altLang="en-US" sz="2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隨身携帶</a:t>
            </a:r>
            <a:r>
              <a:rPr lang="en-GB" sz="20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一部</a:t>
            </a:r>
            <a:endParaRPr lang="en-GB"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>
              <a:spcAft>
                <a:spcPts val="600"/>
              </a:spcAft>
            </a:pPr>
            <a:r>
              <a:rPr lang="en-GB" sz="2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sym typeface="Montserrat"/>
              </a:rPr>
              <a:t>Jetson Nano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  <a:sym typeface="Montserrat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5589790" y="3507333"/>
            <a:ext cx="2655600" cy="1334100"/>
          </a:xfrm>
          <a:prstGeom prst="roundRect">
            <a:avLst>
              <a:gd name="adj" fmla="val 5369"/>
            </a:avLst>
          </a:prstGeom>
          <a:solidFill>
            <a:srgbClr val="1F832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更簡單</a:t>
            </a:r>
            <a:r>
              <a:rPr lang="zh-CN" altLang="en-US" sz="2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、</a:t>
            </a:r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順暢</a:t>
            </a:r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地</a:t>
            </a:r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辨認手語</a:t>
            </a:r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1E72FC-EC3F-47F5-987E-6A566C974E86}"/>
              </a:ext>
            </a:extLst>
          </p:cNvPr>
          <p:cNvSpPr/>
          <p:nvPr/>
        </p:nvSpPr>
        <p:spPr>
          <a:xfrm>
            <a:off x="-7060" y="0"/>
            <a:ext cx="1786919" cy="58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Google Shape;188;p30">
            <a:extLst>
              <a:ext uri="{FF2B5EF4-FFF2-40B4-BE49-F238E27FC236}">
                <a16:creationId xmlns:a16="http://schemas.microsoft.com/office/drawing/2014/main" id="{193ECCC9-7A86-412C-91DB-C312B287FF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779859" cy="551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990"/>
            </a:pPr>
            <a:r>
              <a:rPr lang="zh-TW" altLang="en-US" sz="312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技術難點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67E0C0-4DF4-4D00-A158-2B4EC5F4D9EF}"/>
              </a:ext>
            </a:extLst>
          </p:cNvPr>
          <p:cNvSpPr txBox="1"/>
          <p:nvPr/>
        </p:nvSpPr>
        <p:spPr>
          <a:xfrm>
            <a:off x="167417" y="4757563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Z. Zhou, Y. Neo, K.S. Lui, V. Tam, E. Lam,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N.Wong</a:t>
            </a:r>
            <a:r>
              <a:rPr lang="en-US" sz="9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2020. A Portable Hong Kong Sign Language Translation Platform with Deep Learning and Jetson Nano. </a:t>
            </a:r>
            <a:endParaRPr lang="en-HK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Google Shape;162;p27">
            <a:extLst>
              <a:ext uri="{FF2B5EF4-FFF2-40B4-BE49-F238E27FC236}">
                <a16:creationId xmlns:a16="http://schemas.microsoft.com/office/drawing/2014/main" id="{4CE7C26E-E5E4-4FCA-884C-DD9E2C878B4E}"/>
              </a:ext>
            </a:extLst>
          </p:cNvPr>
          <p:cNvSpPr/>
          <p:nvPr/>
        </p:nvSpPr>
        <p:spPr>
          <a:xfrm>
            <a:off x="6425308" y="224790"/>
            <a:ext cx="1291991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問題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Google Shape;162;p27">
            <a:extLst>
              <a:ext uri="{FF2B5EF4-FFF2-40B4-BE49-F238E27FC236}">
                <a16:creationId xmlns:a16="http://schemas.microsoft.com/office/drawing/2014/main" id="{718C3B61-D3A9-4859-AA77-7136A7D22996}"/>
              </a:ext>
            </a:extLst>
          </p:cNvPr>
          <p:cNvSpPr/>
          <p:nvPr/>
        </p:nvSpPr>
        <p:spPr>
          <a:xfrm>
            <a:off x="6455185" y="2909422"/>
            <a:ext cx="1340890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目標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25" y="70626"/>
            <a:ext cx="438325" cy="4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3864830" y="2487358"/>
            <a:ext cx="1332600" cy="100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486229" y="1684855"/>
            <a:ext cx="3069134" cy="2773500"/>
          </a:xfrm>
          <a:prstGeom prst="roundRect">
            <a:avLst>
              <a:gd name="adj" fmla="val 0"/>
            </a:avLst>
          </a:prstGeom>
          <a:solidFill>
            <a:srgbClr val="FF0000">
              <a:alpha val="77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沒有香港手語的</a:t>
            </a:r>
            <a:endParaRPr sz="28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數據集</a:t>
            </a:r>
            <a:endParaRPr sz="28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5389510" y="1847003"/>
            <a:ext cx="3268261" cy="2449203"/>
          </a:xfrm>
          <a:prstGeom prst="roundRect">
            <a:avLst>
              <a:gd name="adj" fmla="val 0"/>
            </a:avLst>
          </a:prstGeom>
          <a:solidFill>
            <a:srgbClr val="1F832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自己製作數據集:</a:t>
            </a:r>
            <a:endParaRPr sz="28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4">
            <a:alphaModFix/>
            <a:grayscl/>
          </a:blip>
          <a:stretch>
            <a:fillRect/>
          </a:stretch>
        </p:blipFill>
        <p:spPr>
          <a:xfrm>
            <a:off x="1128688" y="2851858"/>
            <a:ext cx="1282200" cy="128220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6" name="Google Shape;196;p30"/>
          <p:cNvSpPr txBox="1"/>
          <p:nvPr/>
        </p:nvSpPr>
        <p:spPr>
          <a:xfrm>
            <a:off x="6286148" y="2410540"/>
            <a:ext cx="16611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搜尋手勢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錄製影片</a:t>
            </a:r>
            <a:endParaRPr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5">
            <a:alphaModFix/>
            <a:lum bright="70000" contrast="-70000"/>
          </a:blip>
          <a:stretch>
            <a:fillRect/>
          </a:stretch>
        </p:blipFill>
        <p:spPr>
          <a:xfrm>
            <a:off x="7552114" y="3561358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6">
            <a:alphaModFix/>
            <a:lum bright="70000" contrast="-70000"/>
          </a:blip>
          <a:stretch>
            <a:fillRect/>
          </a:stretch>
        </p:blipFill>
        <p:spPr>
          <a:xfrm>
            <a:off x="7463331" y="2417831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0"/>
          <p:cNvCxnSpPr/>
          <p:nvPr/>
        </p:nvCxnSpPr>
        <p:spPr>
          <a:xfrm>
            <a:off x="6849523" y="2940340"/>
            <a:ext cx="0" cy="66420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D335C72-578A-47D7-A107-64706C6A212A}"/>
              </a:ext>
            </a:extLst>
          </p:cNvPr>
          <p:cNvSpPr/>
          <p:nvPr/>
        </p:nvSpPr>
        <p:spPr>
          <a:xfrm>
            <a:off x="-7060" y="0"/>
            <a:ext cx="1786919" cy="58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8" name="Google Shape;188;p30">
            <a:extLst>
              <a:ext uri="{FF2B5EF4-FFF2-40B4-BE49-F238E27FC236}">
                <a16:creationId xmlns:a16="http://schemas.microsoft.com/office/drawing/2014/main" id="{0AFAD41A-17F1-4D4B-BC0E-3FF9A927A2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779859" cy="551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990"/>
            </a:pPr>
            <a:r>
              <a:rPr lang="zh-TW" altLang="en-US" sz="312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技術難點</a:t>
            </a:r>
          </a:p>
        </p:txBody>
      </p:sp>
      <p:sp>
        <p:nvSpPr>
          <p:cNvPr id="15" name="Google Shape;162;p27">
            <a:extLst>
              <a:ext uri="{FF2B5EF4-FFF2-40B4-BE49-F238E27FC236}">
                <a16:creationId xmlns:a16="http://schemas.microsoft.com/office/drawing/2014/main" id="{6C4B56B6-5AF1-422E-B73B-6825A4392CED}"/>
              </a:ext>
            </a:extLst>
          </p:cNvPr>
          <p:cNvSpPr/>
          <p:nvPr/>
        </p:nvSpPr>
        <p:spPr>
          <a:xfrm>
            <a:off x="1374800" y="979932"/>
            <a:ext cx="1291991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難點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Google Shape;162;p27">
            <a:extLst>
              <a:ext uri="{FF2B5EF4-FFF2-40B4-BE49-F238E27FC236}">
                <a16:creationId xmlns:a16="http://schemas.microsoft.com/office/drawing/2014/main" id="{E6AEE363-0E05-4D30-BECF-7C28F22C3DB0}"/>
              </a:ext>
            </a:extLst>
          </p:cNvPr>
          <p:cNvSpPr/>
          <p:nvPr/>
        </p:nvSpPr>
        <p:spPr>
          <a:xfrm>
            <a:off x="6008265" y="905615"/>
            <a:ext cx="221686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解決方案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5483852" y="1648568"/>
            <a:ext cx="3311805" cy="2773500"/>
          </a:xfrm>
          <a:prstGeom prst="roundRect">
            <a:avLst>
              <a:gd name="adj" fmla="val 0"/>
            </a:avLst>
          </a:prstGeom>
          <a:solidFill>
            <a:srgbClr val="1F832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改變識別方式</a:t>
            </a:r>
            <a:r>
              <a:rPr lang="en-GB" sz="2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endParaRPr lang="en-HK"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lang="en-HK" sz="12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把焦點放在全身動作</a:t>
            </a:r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25" y="75251"/>
            <a:ext cx="438325" cy="4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/>
        </p:nvSpPr>
        <p:spPr>
          <a:xfrm>
            <a:off x="442686" y="1648568"/>
            <a:ext cx="3077664" cy="2773500"/>
          </a:xfrm>
          <a:prstGeom prst="roundRect">
            <a:avLst>
              <a:gd name="adj" fmla="val 0"/>
            </a:avLst>
          </a:prstGeom>
          <a:solidFill>
            <a:srgbClr val="FF0000">
              <a:alpha val="77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GB" sz="10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現有翻譯器</a:t>
            </a:r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難以識別手勢：</a:t>
            </a:r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識別速度慢</a:t>
            </a:r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需要純色背景</a:t>
            </a:r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sz="240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663" y="2988315"/>
            <a:ext cx="2232125" cy="12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5">
            <a:alphaModFix/>
            <a:lum bright="70000" contrast="-70000"/>
          </a:blip>
          <a:stretch>
            <a:fillRect/>
          </a:stretch>
        </p:blipFill>
        <p:spPr>
          <a:xfrm>
            <a:off x="2876419" y="2879415"/>
            <a:ext cx="529600" cy="5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646EAC-95FD-4076-83E7-917C4F010FB5}"/>
              </a:ext>
            </a:extLst>
          </p:cNvPr>
          <p:cNvSpPr/>
          <p:nvPr/>
        </p:nvSpPr>
        <p:spPr>
          <a:xfrm>
            <a:off x="-7060" y="0"/>
            <a:ext cx="1786919" cy="58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Google Shape;188;p30">
            <a:extLst>
              <a:ext uri="{FF2B5EF4-FFF2-40B4-BE49-F238E27FC236}">
                <a16:creationId xmlns:a16="http://schemas.microsoft.com/office/drawing/2014/main" id="{EDFCD375-917B-4ED3-8E32-796798F839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779859" cy="55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2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技術難點</a:t>
            </a:r>
            <a:endParaRPr sz="312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Google Shape;192;p30">
            <a:extLst>
              <a:ext uri="{FF2B5EF4-FFF2-40B4-BE49-F238E27FC236}">
                <a16:creationId xmlns:a16="http://schemas.microsoft.com/office/drawing/2014/main" id="{7B18B728-2ABC-4F51-8E23-297FBEF90ED0}"/>
              </a:ext>
            </a:extLst>
          </p:cNvPr>
          <p:cNvSpPr/>
          <p:nvPr/>
        </p:nvSpPr>
        <p:spPr>
          <a:xfrm>
            <a:off x="3821287" y="2523643"/>
            <a:ext cx="1332600" cy="100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162;p27">
            <a:extLst>
              <a:ext uri="{FF2B5EF4-FFF2-40B4-BE49-F238E27FC236}">
                <a16:creationId xmlns:a16="http://schemas.microsoft.com/office/drawing/2014/main" id="{A8860554-38D7-4B37-9979-F26EEEE8B030}"/>
              </a:ext>
            </a:extLst>
          </p:cNvPr>
          <p:cNvSpPr/>
          <p:nvPr/>
        </p:nvSpPr>
        <p:spPr>
          <a:xfrm>
            <a:off x="1331257" y="1016217"/>
            <a:ext cx="1291991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難點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Google Shape;162;p27">
            <a:extLst>
              <a:ext uri="{FF2B5EF4-FFF2-40B4-BE49-F238E27FC236}">
                <a16:creationId xmlns:a16="http://schemas.microsoft.com/office/drawing/2014/main" id="{9BDB274C-652D-4621-A895-7C01720B3291}"/>
              </a:ext>
            </a:extLst>
          </p:cNvPr>
          <p:cNvSpPr/>
          <p:nvPr/>
        </p:nvSpPr>
        <p:spPr>
          <a:xfrm>
            <a:off x="5964722" y="941900"/>
            <a:ext cx="221686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解決方案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5598680" y="2405601"/>
            <a:ext cx="2992490" cy="1165243"/>
          </a:xfrm>
          <a:prstGeom prst="roundRect">
            <a:avLst>
              <a:gd name="adj" fmla="val 0"/>
            </a:avLst>
          </a:prstGeom>
          <a:solidFill>
            <a:srgbClr val="1F832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自己創造程序</a:t>
            </a:r>
            <a:endParaRPr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687983" y="1706625"/>
            <a:ext cx="2758350" cy="2773500"/>
          </a:xfrm>
          <a:prstGeom prst="roundRect">
            <a:avLst>
              <a:gd name="adj" fmla="val 0"/>
            </a:avLst>
          </a:prstGeom>
          <a:solidFill>
            <a:srgbClr val="FF0000">
              <a:alpha val="77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GB"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endParaRPr lang="en-GB" sz="28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沒有任何追蹤</a:t>
            </a:r>
            <a:endParaRPr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GB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口罩的程式</a:t>
            </a:r>
            <a:endParaRPr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25" y="84106"/>
            <a:ext cx="438325" cy="4206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9DE336-02FA-4887-8761-BA1D69ECB7D2}"/>
              </a:ext>
            </a:extLst>
          </p:cNvPr>
          <p:cNvSpPr/>
          <p:nvPr/>
        </p:nvSpPr>
        <p:spPr>
          <a:xfrm>
            <a:off x="-7060" y="0"/>
            <a:ext cx="1786919" cy="58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Google Shape;188;p30">
            <a:extLst>
              <a:ext uri="{FF2B5EF4-FFF2-40B4-BE49-F238E27FC236}">
                <a16:creationId xmlns:a16="http://schemas.microsoft.com/office/drawing/2014/main" id="{B2BCDDF3-4309-417B-9905-44C273E28E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779859" cy="551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990"/>
            </a:pPr>
            <a:r>
              <a:rPr lang="zh-TW" altLang="en-US" sz="312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技術難點</a:t>
            </a:r>
          </a:p>
        </p:txBody>
      </p:sp>
      <p:sp>
        <p:nvSpPr>
          <p:cNvPr id="13" name="Google Shape;192;p30">
            <a:extLst>
              <a:ext uri="{FF2B5EF4-FFF2-40B4-BE49-F238E27FC236}">
                <a16:creationId xmlns:a16="http://schemas.microsoft.com/office/drawing/2014/main" id="{5EC85CA9-6A7D-4ECF-81B0-9972A0107D01}"/>
              </a:ext>
            </a:extLst>
          </p:cNvPr>
          <p:cNvSpPr/>
          <p:nvPr/>
        </p:nvSpPr>
        <p:spPr>
          <a:xfrm>
            <a:off x="3843058" y="2581700"/>
            <a:ext cx="1332600" cy="100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162;p27">
            <a:extLst>
              <a:ext uri="{FF2B5EF4-FFF2-40B4-BE49-F238E27FC236}">
                <a16:creationId xmlns:a16="http://schemas.microsoft.com/office/drawing/2014/main" id="{7698CB6D-1E64-451F-A227-75A5A911C654}"/>
              </a:ext>
            </a:extLst>
          </p:cNvPr>
          <p:cNvSpPr/>
          <p:nvPr/>
        </p:nvSpPr>
        <p:spPr>
          <a:xfrm>
            <a:off x="1353028" y="1074274"/>
            <a:ext cx="1291991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難點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Google Shape;162;p27">
            <a:extLst>
              <a:ext uri="{FF2B5EF4-FFF2-40B4-BE49-F238E27FC236}">
                <a16:creationId xmlns:a16="http://schemas.microsoft.com/office/drawing/2014/main" id="{C944D82C-FA37-4325-9BAF-6630A46B62D9}"/>
              </a:ext>
            </a:extLst>
          </p:cNvPr>
          <p:cNvSpPr/>
          <p:nvPr/>
        </p:nvSpPr>
        <p:spPr>
          <a:xfrm>
            <a:off x="5986493" y="999957"/>
            <a:ext cx="221686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36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解決方案</a:t>
            </a:r>
            <a:endParaRPr sz="36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412185" y="1966588"/>
            <a:ext cx="4325614" cy="121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altLang="zh-TW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04 </a:t>
            </a:r>
            <a:r>
              <a:rPr lang="zh-TW" altLang="en-US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技術詳情</a:t>
            </a:r>
            <a:br>
              <a:rPr lang="zh-TW" altLang="en-US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</a:br>
            <a:endParaRPr lang="zh-TW" altLang="en-US"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445489" y="215088"/>
            <a:ext cx="2371111" cy="847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數據集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  <p:sp>
        <p:nvSpPr>
          <p:cNvPr id="11" name="Google Shape;162;p27">
            <a:extLst>
              <a:ext uri="{FF2B5EF4-FFF2-40B4-BE49-F238E27FC236}">
                <a16:creationId xmlns:a16="http://schemas.microsoft.com/office/drawing/2014/main" id="{22765699-0D35-46FF-A80E-63B511EA156D}"/>
              </a:ext>
            </a:extLst>
          </p:cNvPr>
          <p:cNvSpPr/>
          <p:nvPr/>
        </p:nvSpPr>
        <p:spPr>
          <a:xfrm>
            <a:off x="1669915" y="4348098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組相同手勢、需要依靠口型分辨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2AAAFE-29C3-42F3-B5FB-0ACFFD7E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21275"/>
              </p:ext>
            </p:extLst>
          </p:nvPr>
        </p:nvGraphicFramePr>
        <p:xfrm>
          <a:off x="1323828" y="1330268"/>
          <a:ext cx="6133486" cy="2750397"/>
        </p:xfrm>
        <a:graphic>
          <a:graphicData uri="http://schemas.openxmlformats.org/drawingml/2006/table">
            <a:tbl>
              <a:tblPr firstRow="1" bandRow="1">
                <a:tableStyleId>{738297D6-0EBD-4000-A5AB-BBE1E19A69BA}</a:tableStyleId>
              </a:tblPr>
              <a:tblGrid>
                <a:gridCol w="1567130">
                  <a:extLst>
                    <a:ext uri="{9D8B030D-6E8A-4147-A177-3AD203B41FA5}">
                      <a16:colId xmlns:a16="http://schemas.microsoft.com/office/drawing/2014/main" val="711944033"/>
                    </a:ext>
                  </a:extLst>
                </a:gridCol>
                <a:gridCol w="2283178">
                  <a:extLst>
                    <a:ext uri="{9D8B030D-6E8A-4147-A177-3AD203B41FA5}">
                      <a16:colId xmlns:a16="http://schemas.microsoft.com/office/drawing/2014/main" val="3282419336"/>
                    </a:ext>
                  </a:extLst>
                </a:gridCol>
                <a:gridCol w="2283178">
                  <a:extLst>
                    <a:ext uri="{9D8B030D-6E8A-4147-A177-3AD203B41FA5}">
                      <a16:colId xmlns:a16="http://schemas.microsoft.com/office/drawing/2014/main" val="2279648520"/>
                    </a:ext>
                  </a:extLst>
                </a:gridCol>
              </a:tblGrid>
              <a:tr h="464397">
                <a:tc>
                  <a:txBody>
                    <a:bodyPr/>
                    <a:lstStyle/>
                    <a:p>
                      <a:pPr algn="ctr"/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詞語</a:t>
                      </a:r>
                      <a:r>
                        <a:rPr lang="en-HK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1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詞語</a:t>
                      </a:r>
                      <a:r>
                        <a:rPr lang="en-HK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2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549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A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警員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警察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938719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B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用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拿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442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C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善良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心跳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181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D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計較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計算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970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E</a:t>
                      </a:r>
                      <a:r>
                        <a:rPr lang="zh-CN" altLang="en-US" sz="2400" b="1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組</a:t>
                      </a:r>
                      <a:endParaRPr lang="en-HK" sz="2400" b="1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心急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緊張</a:t>
                      </a:r>
                      <a:endParaRPr lang="en-HK" sz="2400" b="0" dirty="0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8719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liceo">
            <a:hlinkClick r:id="" action="ppaction://media"/>
            <a:extLst>
              <a:ext uri="{FF2B5EF4-FFF2-40B4-BE49-F238E27FC236}">
                <a16:creationId xmlns:a16="http://schemas.microsoft.com/office/drawing/2014/main" id="{CAF296FC-ECB7-474A-B30A-C1DF905602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13"/>
                </p14:media>
              </p:ext>
            </p:extLst>
          </p:nvPr>
        </p:nvPicPr>
        <p:blipFill rotWithShape="1">
          <a:blip r:embed="rId5"/>
          <a:srcRect l="14826" r="13377"/>
          <a:stretch>
            <a:fillRect/>
          </a:stretch>
        </p:blipFill>
        <p:spPr>
          <a:xfrm>
            <a:off x="471713" y="903515"/>
            <a:ext cx="3795486" cy="2973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A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925353" y="4093776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警察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" name="policee">
            <a:hlinkClick r:id="" action="ppaction://media"/>
            <a:extLst>
              <a:ext uri="{FF2B5EF4-FFF2-40B4-BE49-F238E27FC236}">
                <a16:creationId xmlns:a16="http://schemas.microsoft.com/office/drawing/2014/main" id="{76F7CFBE-B8F6-4565-93C8-9128E4CE2B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3823"/>
                </p14:media>
              </p:ext>
            </p:extLst>
          </p:nvPr>
        </p:nvPicPr>
        <p:blipFill rotWithShape="1">
          <a:blip r:embed="rId6"/>
          <a:srcRect l="16667" t="-882" r="12698" b="882"/>
          <a:stretch>
            <a:fillRect/>
          </a:stretch>
        </p:blipFill>
        <p:spPr>
          <a:xfrm>
            <a:off x="4876803" y="959757"/>
            <a:ext cx="3663437" cy="29173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520263" y="415652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警員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59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B</a:t>
            </a:r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612904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拿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491234" y="415652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用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1" name="b2">
            <a:hlinkClick r:id="" action="ppaction://media"/>
            <a:extLst>
              <a:ext uri="{FF2B5EF4-FFF2-40B4-BE49-F238E27FC236}">
                <a16:creationId xmlns:a16="http://schemas.microsoft.com/office/drawing/2014/main" id="{B3EA209D-FC18-46C5-A7B7-B4717D1E2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465" r="24890"/>
          <a:stretch/>
        </p:blipFill>
        <p:spPr>
          <a:xfrm>
            <a:off x="5017925" y="856037"/>
            <a:ext cx="2888343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b1">
            <a:hlinkClick r:id="" action="ppaction://media"/>
            <a:extLst>
              <a:ext uri="{FF2B5EF4-FFF2-40B4-BE49-F238E27FC236}">
                <a16:creationId xmlns:a16="http://schemas.microsoft.com/office/drawing/2014/main" id="{F8FBDC26-954F-4DEB-A3EA-8C8A7512E3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2140" r="25215"/>
          <a:stretch/>
        </p:blipFill>
        <p:spPr>
          <a:xfrm>
            <a:off x="896255" y="901927"/>
            <a:ext cx="2888343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9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3DC4F5-5D82-4227-AEFA-95535A2C1BCF}"/>
              </a:ext>
            </a:extLst>
          </p:cNvPr>
          <p:cNvSpPr/>
          <p:nvPr/>
        </p:nvSpPr>
        <p:spPr>
          <a:xfrm>
            <a:off x="1086476" y="758651"/>
            <a:ext cx="6971043" cy="12353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溝通的能力，是否理所當然？</a:t>
            </a:r>
          </a:p>
          <a:p>
            <a:pPr algn="ctr"/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07600B-FBDC-47FA-A7BD-E35E0D023976}"/>
              </a:ext>
            </a:extLst>
          </p:cNvPr>
          <p:cNvSpPr/>
          <p:nvPr/>
        </p:nvSpPr>
        <p:spPr>
          <a:xfrm>
            <a:off x="1086475" y="2647113"/>
            <a:ext cx="6971043" cy="1860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如果有一天，你再不能</a:t>
            </a:r>
            <a:endParaRPr lang="en-HK" altLang="zh-TW"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理解別人在說什麽</a:t>
            </a:r>
            <a:r>
              <a:rPr lang="en-HK" altLang="zh-TW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……</a:t>
            </a:r>
            <a:r>
              <a:rPr lang="zh-CN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你會</a:t>
            </a:r>
            <a:r>
              <a:rPr lang="en-HK" altLang="zh-CN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  <a:endParaRPr lang="zh-TW" altLang="en-US"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C</a:t>
            </a:r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612904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心跳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527520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善良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c1">
            <a:hlinkClick r:id="" action="ppaction://media"/>
            <a:extLst>
              <a:ext uri="{FF2B5EF4-FFF2-40B4-BE49-F238E27FC236}">
                <a16:creationId xmlns:a16="http://schemas.microsoft.com/office/drawing/2014/main" id="{B59DD382-C139-403A-B724-427EE3CACA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0724" r="21750"/>
          <a:stretch/>
        </p:blipFill>
        <p:spPr>
          <a:xfrm>
            <a:off x="900657" y="914095"/>
            <a:ext cx="3156085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2">
            <a:hlinkClick r:id="" action="ppaction://media"/>
            <a:extLst>
              <a:ext uri="{FF2B5EF4-FFF2-40B4-BE49-F238E27FC236}">
                <a16:creationId xmlns:a16="http://schemas.microsoft.com/office/drawing/2014/main" id="{5A3FE633-2376-4253-AE10-837D266B75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9044" r="27233"/>
          <a:stretch/>
        </p:blipFill>
        <p:spPr>
          <a:xfrm>
            <a:off x="4988363" y="914095"/>
            <a:ext cx="2947468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55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D</a:t>
            </a:r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612904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計算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513006" y="4120242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計較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c1">
            <a:hlinkClick r:id="" action="ppaction://media"/>
            <a:extLst>
              <a:ext uri="{FF2B5EF4-FFF2-40B4-BE49-F238E27FC236}">
                <a16:creationId xmlns:a16="http://schemas.microsoft.com/office/drawing/2014/main" id="{AC3844D2-2A02-4432-A5E3-B4A5714F1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328" r="25157"/>
          <a:stretch/>
        </p:blipFill>
        <p:spPr>
          <a:xfrm>
            <a:off x="1009132" y="856037"/>
            <a:ext cx="2837544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d2">
            <a:hlinkClick r:id="" action="ppaction://media"/>
            <a:extLst>
              <a:ext uri="{FF2B5EF4-FFF2-40B4-BE49-F238E27FC236}">
                <a16:creationId xmlns:a16="http://schemas.microsoft.com/office/drawing/2014/main" id="{E829E75D-313F-445C-8D8E-6E5C5EC041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5433" r="22848"/>
          <a:stretch/>
        </p:blipFill>
        <p:spPr>
          <a:xfrm>
            <a:off x="5043325" y="856037"/>
            <a:ext cx="2837543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DEB87813-F6C3-443B-8390-FEE335BA1147}"/>
              </a:ext>
            </a:extLst>
          </p:cNvPr>
          <p:cNvSpPr/>
          <p:nvPr/>
        </p:nvSpPr>
        <p:spPr>
          <a:xfrm>
            <a:off x="1263515" y="160726"/>
            <a:ext cx="6227057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E</a:t>
            </a:r>
            <a:r>
              <a:rPr lang="en-HK" altLang="zh-CN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endParaRPr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ED63BE28-0BE3-45F0-9459-C2AB1B2AB17C}"/>
              </a:ext>
            </a:extLst>
          </p:cNvPr>
          <p:cNvSpPr/>
          <p:nvPr/>
        </p:nvSpPr>
        <p:spPr>
          <a:xfrm>
            <a:off x="5612904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緊張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770E5404-539E-439C-9869-5A279F249524}"/>
              </a:ext>
            </a:extLst>
          </p:cNvPr>
          <p:cNvSpPr/>
          <p:nvPr/>
        </p:nvSpPr>
        <p:spPr>
          <a:xfrm>
            <a:off x="1505749" y="4064748"/>
            <a:ext cx="1698386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心急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e1">
            <a:hlinkClick r:id="" action="ppaction://media"/>
            <a:extLst>
              <a:ext uri="{FF2B5EF4-FFF2-40B4-BE49-F238E27FC236}">
                <a16:creationId xmlns:a16="http://schemas.microsoft.com/office/drawing/2014/main" id="{88DC1058-EB07-4857-9922-3F7A73433F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8619" r="28631"/>
          <a:stretch/>
        </p:blipFill>
        <p:spPr>
          <a:xfrm>
            <a:off x="1230857" y="978648"/>
            <a:ext cx="2351314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e2">
            <a:hlinkClick r:id="" action="ppaction://media"/>
            <a:extLst>
              <a:ext uri="{FF2B5EF4-FFF2-40B4-BE49-F238E27FC236}">
                <a16:creationId xmlns:a16="http://schemas.microsoft.com/office/drawing/2014/main" id="{FD5BF9DB-8EC2-48A9-B268-AC473A09F4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8553" r="25679"/>
          <a:stretch/>
        </p:blipFill>
        <p:spPr>
          <a:xfrm>
            <a:off x="5290456" y="978648"/>
            <a:ext cx="2510971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33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365197"/>
            <a:ext cx="10816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運作</a:t>
            </a: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A756664F-2C1D-4594-943C-B70BB50515C3}"/>
              </a:ext>
            </a:extLst>
          </p:cNvPr>
          <p:cNvSpPr/>
          <p:nvPr/>
        </p:nvSpPr>
        <p:spPr>
          <a:xfrm>
            <a:off x="-219778" y="2361600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4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+</a:t>
            </a:r>
            <a:endParaRPr lang="en-HK" sz="4000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Google Shape;162;p27">
            <a:extLst>
              <a:ext uri="{FF2B5EF4-FFF2-40B4-BE49-F238E27FC236}">
                <a16:creationId xmlns:a16="http://schemas.microsoft.com/office/drawing/2014/main" id="{A64D112D-3B8A-463D-9B45-23ECA6444734}"/>
              </a:ext>
            </a:extLst>
          </p:cNvPr>
          <p:cNvSpPr/>
          <p:nvPr/>
        </p:nvSpPr>
        <p:spPr>
          <a:xfrm>
            <a:off x="-219777" y="3256509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LSTM</a:t>
            </a:r>
          </a:p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模型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Google Shape;162;p27">
            <a:extLst>
              <a:ext uri="{FF2B5EF4-FFF2-40B4-BE49-F238E27FC236}">
                <a16:creationId xmlns:a16="http://schemas.microsoft.com/office/drawing/2014/main" id="{B543EDE1-97BF-4A80-B317-C37719460763}"/>
              </a:ext>
            </a:extLst>
          </p:cNvPr>
          <p:cNvSpPr/>
          <p:nvPr/>
        </p:nvSpPr>
        <p:spPr>
          <a:xfrm>
            <a:off x="-132692" y="1466691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Google </a:t>
            </a:r>
          </a:p>
          <a:p>
            <a:pPr algn="ctr"/>
            <a:r>
              <a:rPr lang="en-HK" altLang="zh-CN" sz="28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MediaPipe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F9FC9-8A12-4681-8DB3-22C90DBF7690}"/>
              </a:ext>
            </a:extLst>
          </p:cNvPr>
          <p:cNvSpPr txBox="1"/>
          <p:nvPr/>
        </p:nvSpPr>
        <p:spPr>
          <a:xfrm>
            <a:off x="3137147" y="805673"/>
            <a:ext cx="5433539" cy="380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HK" sz="2800" b="1" dirty="0">
                <a:latin typeface="Montserrat" panose="00000500000000000000" pitchFamily="2" charset="0"/>
              </a:rPr>
              <a:t>“</a:t>
            </a:r>
            <a:r>
              <a:rPr lang="en-HK" dirty="0">
                <a:latin typeface="Montserrat" panose="00000500000000000000" pitchFamily="2" charset="0"/>
              </a:rPr>
              <a:t>However, most mobile phone operating systems </a:t>
            </a:r>
            <a:r>
              <a:rPr lang="en-HK" dirty="0">
                <a:solidFill>
                  <a:srgbClr val="FF0000"/>
                </a:solidFill>
                <a:latin typeface="Montserrat" panose="00000500000000000000" pitchFamily="2" charset="0"/>
              </a:rPr>
              <a:t>do not support 3D convolution </a:t>
            </a:r>
            <a:r>
              <a:rPr lang="en-HK" dirty="0">
                <a:latin typeface="Montserrat" panose="00000500000000000000" pitchFamily="2" charset="0"/>
              </a:rPr>
              <a:t>(which is a crucial part of the deep learning model), making an extra container is needed for the deep learning model. Existing phones in the market </a:t>
            </a:r>
            <a:r>
              <a:rPr lang="en-HK" dirty="0">
                <a:solidFill>
                  <a:srgbClr val="FF0000"/>
                </a:solidFill>
                <a:latin typeface="Montserrat" panose="00000500000000000000" pitchFamily="2" charset="0"/>
              </a:rPr>
              <a:t>are then either not powerful enough or not fast enough</a:t>
            </a:r>
            <a:r>
              <a:rPr lang="en-HK" dirty="0">
                <a:latin typeface="Montserrat" panose="00000500000000000000" pitchFamily="2" charset="0"/>
              </a:rPr>
              <a:t>.</a:t>
            </a:r>
            <a:r>
              <a:rPr lang="en-HK" sz="2800" b="1" dirty="0">
                <a:latin typeface="Montserrat" panose="00000500000000000000" pitchFamily="2" charset="0"/>
              </a:rPr>
              <a:t>”</a:t>
            </a:r>
            <a:r>
              <a:rPr lang="en-HK" dirty="0">
                <a:latin typeface="Montserrat" panose="00000500000000000000" pitchFamily="2" charset="0"/>
              </a:rPr>
              <a:t>(</a:t>
            </a:r>
            <a:r>
              <a:rPr lang="en-HK" dirty="0" err="1">
                <a:latin typeface="Montserrat" panose="00000500000000000000" pitchFamily="2" charset="0"/>
              </a:rPr>
              <a:t>Zhenxing</a:t>
            </a:r>
            <a:r>
              <a:rPr lang="en-HK" dirty="0">
                <a:latin typeface="Montserrat" panose="00000500000000000000" pitchFamily="2" charset="0"/>
              </a:rPr>
              <a:t> and </a:t>
            </a:r>
            <a:r>
              <a:rPr lang="en-HK" dirty="0" err="1">
                <a:latin typeface="Montserrat" panose="00000500000000000000" pitchFamily="2" charset="0"/>
              </a:rPr>
              <a:t>Yisiang</a:t>
            </a:r>
            <a:r>
              <a:rPr lang="en-HK" dirty="0">
                <a:latin typeface="Montserrat" panose="00000500000000000000" pitchFamily="2" charset="0"/>
              </a:rPr>
              <a:t> et. al, 2020)</a:t>
            </a: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5DBA970B-9D5A-4FEE-8186-65F0FB929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9672" y="1412845"/>
            <a:ext cx="25908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17E250-2F82-4713-84C1-ACA66DF3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31" y="482600"/>
            <a:ext cx="5479737" cy="417829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A48D8-9ACE-40AC-99C8-44C1A19AD2E2}"/>
              </a:ext>
            </a:extLst>
          </p:cNvPr>
          <p:cNvSpPr/>
          <p:nvPr/>
        </p:nvSpPr>
        <p:spPr>
          <a:xfrm>
            <a:off x="1832131" y="2837543"/>
            <a:ext cx="2826955" cy="616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5ADA1A-E7FA-478B-8F59-D7E56342FEEC}"/>
              </a:ext>
            </a:extLst>
          </p:cNvPr>
          <p:cNvSpPr/>
          <p:nvPr/>
        </p:nvSpPr>
        <p:spPr>
          <a:xfrm rot="18946184">
            <a:off x="861485" y="3634304"/>
            <a:ext cx="865448" cy="210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136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E9846EB-0A6C-4CA6-A3B5-4FBFF828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41" y="1011809"/>
            <a:ext cx="8092573" cy="4036165"/>
          </a:xfrm>
          <a:prstGeom prst="rect">
            <a:avLst/>
          </a:prstGeom>
        </p:spPr>
      </p:pic>
      <p:sp>
        <p:nvSpPr>
          <p:cNvPr id="13" name="Google Shape;162;p27">
            <a:extLst>
              <a:ext uri="{FF2B5EF4-FFF2-40B4-BE49-F238E27FC236}">
                <a16:creationId xmlns:a16="http://schemas.microsoft.com/office/drawing/2014/main" id="{5213ACCA-869C-41C3-A91D-A3F191392474}"/>
              </a:ext>
            </a:extLst>
          </p:cNvPr>
          <p:cNvSpPr/>
          <p:nvPr/>
        </p:nvSpPr>
        <p:spPr>
          <a:xfrm>
            <a:off x="2632279" y="305548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MediaPipe</a:t>
            </a:r>
            <a:r>
              <a:rPr lang="en-HK" altLang="zh-CN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Holistic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2259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9C939-F1FB-4EFC-9A85-20972D54AD4B}"/>
              </a:ext>
            </a:extLst>
          </p:cNvPr>
          <p:cNvSpPr txBox="1"/>
          <p:nvPr/>
        </p:nvSpPr>
        <p:spPr>
          <a:xfrm>
            <a:off x="522514" y="493485"/>
            <a:ext cx="2924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9600" b="1" dirty="0">
                <a:solidFill>
                  <a:srgbClr val="FF0000"/>
                </a:solidFill>
                <a:latin typeface="Montserrat" panose="00000500000000000000" pitchFamily="2" charset="0"/>
              </a:rPr>
              <a:t>468</a:t>
            </a:r>
            <a:r>
              <a:rPr lang="zh-CN" altLang="en-US" sz="9600" b="1" dirty="0">
                <a:solidFill>
                  <a:srgbClr val="FF0000"/>
                </a:solidFill>
                <a:latin typeface="Montserrat" panose="00000500000000000000" pitchFamily="2" charset="0"/>
              </a:rPr>
              <a:t> </a:t>
            </a:r>
            <a:endParaRPr lang="en-HK" sz="96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E833BA20-050B-4B5D-8EF6-1DD792E32541}"/>
              </a:ext>
            </a:extLst>
          </p:cNvPr>
          <p:cNvSpPr/>
          <p:nvPr/>
        </p:nvSpPr>
        <p:spPr>
          <a:xfrm>
            <a:off x="2339932" y="1142472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面部節點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6867D-46E7-4636-8299-0AFA4710402B}"/>
              </a:ext>
            </a:extLst>
          </p:cNvPr>
          <p:cNvSpPr txBox="1"/>
          <p:nvPr/>
        </p:nvSpPr>
        <p:spPr>
          <a:xfrm>
            <a:off x="1485403" y="2063145"/>
            <a:ext cx="1821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9600" b="1" dirty="0">
                <a:solidFill>
                  <a:schemeClr val="accent4"/>
                </a:solidFill>
                <a:latin typeface="Montserrat" panose="00000500000000000000" pitchFamily="2" charset="0"/>
              </a:rPr>
              <a:t>33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600B0-EA26-4D7A-A471-37610B39FDEB}"/>
              </a:ext>
            </a:extLst>
          </p:cNvPr>
          <p:cNvSpPr txBox="1"/>
          <p:nvPr/>
        </p:nvSpPr>
        <p:spPr>
          <a:xfrm>
            <a:off x="1640113" y="3417001"/>
            <a:ext cx="1512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9600" b="1" dirty="0"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6" name="Google Shape;162;p27">
            <a:extLst>
              <a:ext uri="{FF2B5EF4-FFF2-40B4-BE49-F238E27FC236}">
                <a16:creationId xmlns:a16="http://schemas.microsoft.com/office/drawing/2014/main" id="{D1DBEC24-952B-42C2-A9C2-147612BE0929}"/>
              </a:ext>
            </a:extLst>
          </p:cNvPr>
          <p:cNvSpPr/>
          <p:nvPr/>
        </p:nvSpPr>
        <p:spPr>
          <a:xfrm>
            <a:off x="2339933" y="2713052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姿勢節點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Google Shape;162;p27">
            <a:extLst>
              <a:ext uri="{FF2B5EF4-FFF2-40B4-BE49-F238E27FC236}">
                <a16:creationId xmlns:a16="http://schemas.microsoft.com/office/drawing/2014/main" id="{0C8659AB-E1A4-468D-AC0B-8919CCAA2B62}"/>
              </a:ext>
            </a:extLst>
          </p:cNvPr>
          <p:cNvSpPr/>
          <p:nvPr/>
        </p:nvSpPr>
        <p:spPr>
          <a:xfrm>
            <a:off x="2339932" y="4077315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手部節點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37EC4E-50FA-4F6C-985D-620F9FA2F6AE}"/>
              </a:ext>
            </a:extLst>
          </p:cNvPr>
          <p:cNvCxnSpPr>
            <a:cxnSpLocks/>
          </p:cNvCxnSpPr>
          <p:nvPr/>
        </p:nvCxnSpPr>
        <p:spPr>
          <a:xfrm>
            <a:off x="4978400" y="1470937"/>
            <a:ext cx="791029" cy="1049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CA03C2-B51B-48C8-A9E2-934D26D0BDC3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4927600" y="2999402"/>
            <a:ext cx="7692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1A7FCB-6919-48C7-8DAE-FB2C33301E78}"/>
              </a:ext>
            </a:extLst>
          </p:cNvPr>
          <p:cNvCxnSpPr>
            <a:cxnSpLocks/>
          </p:cNvCxnSpPr>
          <p:nvPr/>
        </p:nvCxnSpPr>
        <p:spPr>
          <a:xfrm flipH="1">
            <a:off x="4978401" y="3284313"/>
            <a:ext cx="885370" cy="10793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Google Shape;162;p27">
            <a:extLst>
              <a:ext uri="{FF2B5EF4-FFF2-40B4-BE49-F238E27FC236}">
                <a16:creationId xmlns:a16="http://schemas.microsoft.com/office/drawing/2014/main" id="{33C8AC97-1AA8-4E6F-BB03-1BB19A832213}"/>
              </a:ext>
            </a:extLst>
          </p:cNvPr>
          <p:cNvSpPr/>
          <p:nvPr/>
        </p:nvSpPr>
        <p:spPr>
          <a:xfrm>
            <a:off x="5421086" y="2187802"/>
            <a:ext cx="3356925" cy="1426415"/>
          </a:xfrm>
          <a:prstGeom prst="roundRect">
            <a:avLst>
              <a:gd name="adj" fmla="val 31452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HK" sz="32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x,y,z</a:t>
            </a:r>
            <a:r>
              <a:rPr lang="en-HK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) </a:t>
            </a:r>
            <a:r>
              <a:rPr lang="zh-CN" alt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坐標</a:t>
            </a:r>
            <a:endParaRPr lang="en-HK" altLang="zh-CN" sz="32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zh-CN" alt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共</a:t>
            </a:r>
            <a:r>
              <a:rPr lang="en-HK" altLang="zh-CN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1662 </a:t>
            </a:r>
            <a:r>
              <a:rPr lang="zh-CN" alt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個</a:t>
            </a:r>
            <a:endParaRPr lang="en-HK" altLang="zh-CN" sz="32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601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counter with a computer on it&#10;&#10;Description automatically generated with medium confidence">
            <a:extLst>
              <a:ext uri="{FF2B5EF4-FFF2-40B4-BE49-F238E27FC236}">
                <a16:creationId xmlns:a16="http://schemas.microsoft.com/office/drawing/2014/main" id="{E86D5C01-428F-4631-B968-0F6E46D6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91" y="482598"/>
            <a:ext cx="2412967" cy="4178299"/>
          </a:xfrm>
          <a:prstGeom prst="rect">
            <a:avLst/>
          </a:prstGeom>
        </p:spPr>
      </p:pic>
      <p:pic>
        <p:nvPicPr>
          <p:cNvPr id="4" name="Picture 3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2E8B1B28-9B73-408E-BE44-C6B7EE779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62" y="1684334"/>
            <a:ext cx="3968751" cy="2976563"/>
          </a:xfrm>
          <a:prstGeom prst="rect">
            <a:avLst/>
          </a:prstGeom>
        </p:spPr>
      </p:pic>
      <p:sp>
        <p:nvSpPr>
          <p:cNvPr id="7" name="Google Shape;162;p27">
            <a:extLst>
              <a:ext uri="{FF2B5EF4-FFF2-40B4-BE49-F238E27FC236}">
                <a16:creationId xmlns:a16="http://schemas.microsoft.com/office/drawing/2014/main" id="{4B90182D-8744-4A21-967C-ED7AFD3227E9}"/>
              </a:ext>
            </a:extLst>
          </p:cNvPr>
          <p:cNvSpPr/>
          <p:nvPr/>
        </p:nvSpPr>
        <p:spPr>
          <a:xfrm>
            <a:off x="3116448" y="818938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HK" sz="4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36E6D-1DEB-4522-B81D-4F666E3A5F6F}"/>
              </a:ext>
            </a:extLst>
          </p:cNvPr>
          <p:cNvSpPr txBox="1"/>
          <p:nvPr/>
        </p:nvSpPr>
        <p:spPr>
          <a:xfrm>
            <a:off x="3183162" y="64362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數據采集</a:t>
            </a:r>
          </a:p>
        </p:txBody>
      </p:sp>
    </p:spTree>
    <p:extLst>
      <p:ext uri="{BB962C8B-B14F-4D97-AF65-F5344CB8AC3E}">
        <p14:creationId xmlns:p14="http://schemas.microsoft.com/office/powerpoint/2010/main" val="1430768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accessory, bag&#10;&#10;Description automatically generated">
            <a:extLst>
              <a:ext uri="{FF2B5EF4-FFF2-40B4-BE49-F238E27FC236}">
                <a16:creationId xmlns:a16="http://schemas.microsoft.com/office/drawing/2014/main" id="{98FA3658-4489-43B6-A399-3B60527F8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681" b="6031"/>
          <a:stretch/>
        </p:blipFill>
        <p:spPr>
          <a:xfrm>
            <a:off x="1145855" y="224064"/>
            <a:ext cx="6852290" cy="4695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2B5AD-60E2-427F-9E7E-766F9A3296F8}"/>
              </a:ext>
            </a:extLst>
          </p:cNvPr>
          <p:cNvSpPr txBox="1"/>
          <p:nvPr/>
        </p:nvSpPr>
        <p:spPr>
          <a:xfrm>
            <a:off x="413656" y="3693886"/>
            <a:ext cx="165462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DJI TELLO 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圖傳系統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AA030-1759-4440-BB6C-32BCA1DA41C2}"/>
              </a:ext>
            </a:extLst>
          </p:cNvPr>
          <p:cNvSpPr/>
          <p:nvPr/>
        </p:nvSpPr>
        <p:spPr>
          <a:xfrm rot="18946184">
            <a:off x="1477274" y="3198876"/>
            <a:ext cx="865448" cy="210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14D62E1-E597-408B-9FE1-5CF3AF03F372}"/>
              </a:ext>
            </a:extLst>
          </p:cNvPr>
          <p:cNvSpPr/>
          <p:nvPr/>
        </p:nvSpPr>
        <p:spPr>
          <a:xfrm rot="11675062">
            <a:off x="2910660" y="3576122"/>
            <a:ext cx="865448" cy="210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42A4-5E3E-40A0-A3B8-521619A14128}"/>
              </a:ext>
            </a:extLst>
          </p:cNvPr>
          <p:cNvSpPr txBox="1"/>
          <p:nvPr/>
        </p:nvSpPr>
        <p:spPr>
          <a:xfrm>
            <a:off x="3841002" y="3688402"/>
            <a:ext cx="25971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720p </a:t>
            </a:r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鏡頭模組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92467-C9F7-41DA-B327-D20A322C1646}"/>
              </a:ext>
            </a:extLst>
          </p:cNvPr>
          <p:cNvSpPr txBox="1"/>
          <p:nvPr/>
        </p:nvSpPr>
        <p:spPr>
          <a:xfrm>
            <a:off x="4593141" y="1771567"/>
            <a:ext cx="1654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太陽眼鏡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67FE42-DCEE-4A92-8BA2-D6DC39EA7A9F}"/>
              </a:ext>
            </a:extLst>
          </p:cNvPr>
          <p:cNvSpPr/>
          <p:nvPr/>
        </p:nvSpPr>
        <p:spPr>
          <a:xfrm rot="4182729">
            <a:off x="5236474" y="2541145"/>
            <a:ext cx="865448" cy="210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94728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5432D30A-F452-4838-8057-46D557F9ABB3}"/>
              </a:ext>
            </a:extLst>
          </p:cNvPr>
          <p:cNvSpPr/>
          <p:nvPr/>
        </p:nvSpPr>
        <p:spPr>
          <a:xfrm rot="19807322">
            <a:off x="1359505" y="2048189"/>
            <a:ext cx="914400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F6E2BB96-9B03-4D06-A6A0-A133EECE7427}"/>
              </a:ext>
            </a:extLst>
          </p:cNvPr>
          <p:cNvSpPr/>
          <p:nvPr/>
        </p:nvSpPr>
        <p:spPr>
          <a:xfrm>
            <a:off x="-878610" y="2285400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HK" altLang="zh-CN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TELLO</a:t>
            </a:r>
            <a:endParaRPr lang="en-HK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B65E8DB-CF27-4EEA-99C4-9398FD057CB9}"/>
              </a:ext>
            </a:extLst>
          </p:cNvPr>
          <p:cNvSpPr/>
          <p:nvPr/>
        </p:nvSpPr>
        <p:spPr>
          <a:xfrm rot="4025490">
            <a:off x="1121438" y="3015841"/>
            <a:ext cx="914400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543A0-31C7-4ED5-BFCB-DBD3344F2DA9}"/>
              </a:ext>
            </a:extLst>
          </p:cNvPr>
          <p:cNvSpPr txBox="1"/>
          <p:nvPr/>
        </p:nvSpPr>
        <p:spPr>
          <a:xfrm>
            <a:off x="2283634" y="1704412"/>
            <a:ext cx="165462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LSTM 1</a:t>
            </a:r>
          </a:p>
          <a:p>
            <a:pPr algn="ctr"/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MP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en-HK" altLang="zh-CN" b="1" dirty="0" err="1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Hol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.)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D01B8-367B-40CD-B6AA-61A260094EA0}"/>
              </a:ext>
            </a:extLst>
          </p:cNvPr>
          <p:cNvSpPr txBox="1"/>
          <p:nvPr/>
        </p:nvSpPr>
        <p:spPr>
          <a:xfrm>
            <a:off x="1896528" y="3634022"/>
            <a:ext cx="165462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HK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LSTM 2</a:t>
            </a:r>
          </a:p>
          <a:p>
            <a:pPr algn="ctr"/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MP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</a:t>
            </a:r>
            <a:r>
              <a:rPr lang="en-HK" altLang="zh-CN" b="1" dirty="0" err="1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Hol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.)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EC13EF-F0C5-4322-B10B-F15C9A7CC032}"/>
              </a:ext>
            </a:extLst>
          </p:cNvPr>
          <p:cNvSpPr/>
          <p:nvPr/>
        </p:nvSpPr>
        <p:spPr>
          <a:xfrm>
            <a:off x="4066246" y="1926327"/>
            <a:ext cx="1611749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309BE-5CEC-4D82-A9A5-2372A876EB04}"/>
              </a:ext>
            </a:extLst>
          </p:cNvPr>
          <p:cNvSpPr txBox="1"/>
          <p:nvPr/>
        </p:nvSpPr>
        <p:spPr>
          <a:xfrm>
            <a:off x="264391" y="13124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創新模型</a:t>
            </a:r>
          </a:p>
        </p:txBody>
      </p:sp>
      <p:sp>
        <p:nvSpPr>
          <p:cNvPr id="9" name="Google Shape;162;p27">
            <a:extLst>
              <a:ext uri="{FF2B5EF4-FFF2-40B4-BE49-F238E27FC236}">
                <a16:creationId xmlns:a16="http://schemas.microsoft.com/office/drawing/2014/main" id="{2B4A1E81-C30F-4BAE-9419-97D01753D437}"/>
              </a:ext>
            </a:extLst>
          </p:cNvPr>
          <p:cNvSpPr/>
          <p:nvPr/>
        </p:nvSpPr>
        <p:spPr>
          <a:xfrm>
            <a:off x="3193657" y="1464134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0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Softmax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E6AB81-B39A-4B38-B6DC-AA697883BA3E}"/>
              </a:ext>
            </a:extLst>
          </p:cNvPr>
          <p:cNvSpPr/>
          <p:nvPr/>
        </p:nvSpPr>
        <p:spPr>
          <a:xfrm rot="17854759">
            <a:off x="5247276" y="3175366"/>
            <a:ext cx="825398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1" name="Google Shape;162;p27">
            <a:extLst>
              <a:ext uri="{FF2B5EF4-FFF2-40B4-BE49-F238E27FC236}">
                <a16:creationId xmlns:a16="http://schemas.microsoft.com/office/drawing/2014/main" id="{93769F68-EF91-4C1B-BF82-0B0ED0E550A6}"/>
              </a:ext>
            </a:extLst>
          </p:cNvPr>
          <p:cNvSpPr/>
          <p:nvPr/>
        </p:nvSpPr>
        <p:spPr>
          <a:xfrm>
            <a:off x="1419386" y="1220198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Multi-class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Google Shape;162;p27">
            <a:extLst>
              <a:ext uri="{FF2B5EF4-FFF2-40B4-BE49-F238E27FC236}">
                <a16:creationId xmlns:a16="http://schemas.microsoft.com/office/drawing/2014/main" id="{4404B89F-C514-4CE3-BB86-D8B6E970999E}"/>
              </a:ext>
            </a:extLst>
          </p:cNvPr>
          <p:cNvSpPr/>
          <p:nvPr/>
        </p:nvSpPr>
        <p:spPr>
          <a:xfrm>
            <a:off x="1045379" y="3167676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Binary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8068D-C9E8-4C81-9695-8299BDD5EC83}"/>
              </a:ext>
            </a:extLst>
          </p:cNvPr>
          <p:cNvSpPr txBox="1"/>
          <p:nvPr/>
        </p:nvSpPr>
        <p:spPr>
          <a:xfrm>
            <a:off x="3632542" y="3634022"/>
            <a:ext cx="165462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面部拉伸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=1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沒有拉伸</a:t>
            </a:r>
            <a:r>
              <a:rPr lang="en-HK" altLang="zh-CN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=0</a:t>
            </a:r>
            <a:endParaRPr lang="en-HK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Google Shape;162;p27">
            <a:extLst>
              <a:ext uri="{FF2B5EF4-FFF2-40B4-BE49-F238E27FC236}">
                <a16:creationId xmlns:a16="http://schemas.microsoft.com/office/drawing/2014/main" id="{4A62C645-E6A9-41F3-8F4E-07FF8A6D92AF}"/>
              </a:ext>
            </a:extLst>
          </p:cNvPr>
          <p:cNvSpPr/>
          <p:nvPr/>
        </p:nvSpPr>
        <p:spPr>
          <a:xfrm>
            <a:off x="1045378" y="4259394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只有面部節點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Google Shape;162;p27">
            <a:extLst>
              <a:ext uri="{FF2B5EF4-FFF2-40B4-BE49-F238E27FC236}">
                <a16:creationId xmlns:a16="http://schemas.microsoft.com/office/drawing/2014/main" id="{7C3CD0B2-A9C1-4DDD-B7D4-2F1C8F599677}"/>
              </a:ext>
            </a:extLst>
          </p:cNvPr>
          <p:cNvSpPr/>
          <p:nvPr/>
        </p:nvSpPr>
        <p:spPr>
          <a:xfrm>
            <a:off x="1335088" y="2315131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所有節點</a:t>
            </a:r>
            <a:endParaRPr lang="en-HK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Google Shape;162;p27">
            <a:extLst>
              <a:ext uri="{FF2B5EF4-FFF2-40B4-BE49-F238E27FC236}">
                <a16:creationId xmlns:a16="http://schemas.microsoft.com/office/drawing/2014/main" id="{188BA726-80E7-44D8-82D7-3A306344B5C1}"/>
              </a:ext>
            </a:extLst>
          </p:cNvPr>
          <p:cNvSpPr/>
          <p:nvPr/>
        </p:nvSpPr>
        <p:spPr>
          <a:xfrm>
            <a:off x="5486376" y="1640620"/>
            <a:ext cx="778958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</a:t>
            </a:r>
          </a:p>
          <a:p>
            <a:pPr algn="ctr"/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B</a:t>
            </a:r>
          </a:p>
          <a:p>
            <a:pPr algn="ctr"/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C</a:t>
            </a:r>
          </a:p>
          <a:p>
            <a:pPr algn="ctr"/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D</a:t>
            </a:r>
          </a:p>
          <a:p>
            <a:pPr algn="ctr"/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CE3545-4B67-4AED-BC02-D35AF9813456}"/>
              </a:ext>
            </a:extLst>
          </p:cNvPr>
          <p:cNvSpPr txBox="1"/>
          <p:nvPr/>
        </p:nvSpPr>
        <p:spPr>
          <a:xfrm>
            <a:off x="6265334" y="1418495"/>
            <a:ext cx="226065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HK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IF 0 </a:t>
            </a:r>
          </a:p>
          <a:p>
            <a:r>
              <a:rPr lang="en-HK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THEN </a:t>
            </a:r>
            <a:r>
              <a:rPr lang="zh-CN" altLang="en-US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警員</a:t>
            </a:r>
            <a:endParaRPr lang="en-HK" altLang="zh-CN" sz="2000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HK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ELSE </a:t>
            </a:r>
            <a:r>
              <a:rPr lang="zh-CN" altLang="en-US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警察</a:t>
            </a:r>
            <a:endParaRPr lang="en-HK" sz="2000" b="1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B667B59F-5298-46AA-82C5-B2B0AD98E979}"/>
              </a:ext>
            </a:extLst>
          </p:cNvPr>
          <p:cNvSpPr/>
          <p:nvPr/>
        </p:nvSpPr>
        <p:spPr>
          <a:xfrm>
            <a:off x="6102891" y="3459054"/>
            <a:ext cx="2762450" cy="1378068"/>
          </a:xfrm>
          <a:prstGeom prst="wedgeRectCallout">
            <a:avLst>
              <a:gd name="adj1" fmla="val -60903"/>
              <a:gd name="adj2" fmla="val -338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dirty="0"/>
              <a:t>將</a:t>
            </a:r>
            <a:r>
              <a:rPr lang="en-US" altLang="zh-CN" sz="2000" dirty="0"/>
              <a:t>LSTM</a:t>
            </a:r>
            <a:r>
              <a:rPr lang="en-HK" altLang="zh-CN" sz="2000" dirty="0"/>
              <a:t>+</a:t>
            </a:r>
            <a:r>
              <a:rPr lang="en-HK" altLang="zh-CN" sz="2000" dirty="0" err="1"/>
              <a:t>MediaPipe</a:t>
            </a:r>
            <a:r>
              <a:rPr lang="zh-CN" altLang="en-US" sz="2000" dirty="0"/>
              <a:t>模型重複使用</a:t>
            </a:r>
            <a:r>
              <a:rPr lang="zh-CN" altLang="en-US" sz="2000" dirty="0">
                <a:solidFill>
                  <a:srgbClr val="FF0000"/>
                </a:solidFill>
              </a:rPr>
              <a:t>兩次</a:t>
            </a:r>
            <a:endParaRPr lang="en-HK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0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71362-35C9-4987-8249-BFB441C9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5" y="1238249"/>
            <a:ext cx="5568628" cy="3158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6E1CD-9C28-4748-9547-0E00C2458BE4}"/>
              </a:ext>
            </a:extLst>
          </p:cNvPr>
          <p:cNvSpPr txBox="1"/>
          <p:nvPr/>
        </p:nvSpPr>
        <p:spPr>
          <a:xfrm>
            <a:off x="6001647" y="2000407"/>
            <a:ext cx="3049220" cy="11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一個美國的聾啞媽媽 </a:t>
            </a:r>
            <a:r>
              <a:rPr lang="en-US" altLang="zh-CN" sz="2400" b="1" u="sng" dirty="0">
                <a:latin typeface="Yu Gothic UI" panose="020B0500000000000000" pitchFamily="34" charset="-128"/>
                <a:ea typeface="Yu Gothic UI" panose="020B0500000000000000" pitchFamily="34" charset="-128"/>
              </a:rPr>
              <a:t>Shae</a:t>
            </a:r>
            <a:r>
              <a:rPr lang="en-US" altLang="zh-CN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CN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的網上分享</a:t>
            </a:r>
            <a:endParaRPr lang="en-US" altLang="zh-CN" sz="2400" u="sng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5B9A6-1412-48C3-8C93-17C084246049}"/>
              </a:ext>
            </a:extLst>
          </p:cNvPr>
          <p:cNvSpPr txBox="1"/>
          <p:nvPr/>
        </p:nvSpPr>
        <p:spPr>
          <a:xfrm>
            <a:off x="303580" y="155884"/>
            <a:ext cx="2683935" cy="836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真實案例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441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412185" y="1966588"/>
            <a:ext cx="4325614" cy="121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HK" altLang="zh-TW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DEMO</a:t>
            </a:r>
            <a:endParaRPr lang="zh-TW" altLang="en-US"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901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D6445C-4906-4B7A-8CE3-CC7AB95652C1}"/>
              </a:ext>
            </a:extLst>
          </p:cNvPr>
          <p:cNvSpPr txBox="1"/>
          <p:nvPr/>
        </p:nvSpPr>
        <p:spPr>
          <a:xfrm>
            <a:off x="233449" y="251541"/>
            <a:ext cx="2683935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HK" altLang="zh-CN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LSTM </a:t>
            </a: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好處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Google Shape;162;p27">
            <a:extLst>
              <a:ext uri="{FF2B5EF4-FFF2-40B4-BE49-F238E27FC236}">
                <a16:creationId xmlns:a16="http://schemas.microsoft.com/office/drawing/2014/main" id="{135F1AC9-1A5A-491B-B0EF-2470186C4656}"/>
              </a:ext>
            </a:extLst>
          </p:cNvPr>
          <p:cNvSpPr/>
          <p:nvPr/>
        </p:nvSpPr>
        <p:spPr>
          <a:xfrm>
            <a:off x="1525808" y="1549492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需要較少數據</a:t>
            </a:r>
            <a:endParaRPr lang="en-HK" altLang="zh-CN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Google Shape;162;p27">
            <a:extLst>
              <a:ext uri="{FF2B5EF4-FFF2-40B4-BE49-F238E27FC236}">
                <a16:creationId xmlns:a16="http://schemas.microsoft.com/office/drawing/2014/main" id="{E6B3CF00-80D4-459D-93FE-5F800ED29954}"/>
              </a:ext>
            </a:extLst>
          </p:cNvPr>
          <p:cNvSpPr/>
          <p:nvPr/>
        </p:nvSpPr>
        <p:spPr>
          <a:xfrm>
            <a:off x="1525808" y="2548984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訓練速度快</a:t>
            </a:r>
            <a:endParaRPr lang="en-HK" altLang="zh-CN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Google Shape;162;p27">
            <a:extLst>
              <a:ext uri="{FF2B5EF4-FFF2-40B4-BE49-F238E27FC236}">
                <a16:creationId xmlns:a16="http://schemas.microsoft.com/office/drawing/2014/main" id="{AAC4915F-A996-4F6C-B5E0-AA8DFEE2CF48}"/>
              </a:ext>
            </a:extLst>
          </p:cNvPr>
          <p:cNvSpPr/>
          <p:nvPr/>
        </p:nvSpPr>
        <p:spPr>
          <a:xfrm>
            <a:off x="1575416" y="3505416"/>
            <a:ext cx="3356925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即時識別</a:t>
            </a:r>
            <a:endParaRPr lang="en-HK" altLang="zh-CN" sz="2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50B5-7997-4CD8-95F5-A7653F7B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547" y="1086109"/>
            <a:ext cx="4237751" cy="2840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Google Shape;162;p27">
            <a:extLst>
              <a:ext uri="{FF2B5EF4-FFF2-40B4-BE49-F238E27FC236}">
                <a16:creationId xmlns:a16="http://schemas.microsoft.com/office/drawing/2014/main" id="{BE2E352A-3EAB-4EE5-8291-0F18754623A3}"/>
              </a:ext>
            </a:extLst>
          </p:cNvPr>
          <p:cNvSpPr/>
          <p:nvPr/>
        </p:nvSpPr>
        <p:spPr>
          <a:xfrm>
            <a:off x="4080057" y="4024054"/>
            <a:ext cx="4476729" cy="572700"/>
          </a:xfrm>
          <a:prstGeom prst="roundRect">
            <a:avLst>
              <a:gd name="adj" fmla="val 31452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altLang="zh-CN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Jupyter</a:t>
            </a:r>
            <a:r>
              <a:rPr lang="en-HK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 Notebook, Intel i7 10</a:t>
            </a:r>
            <a:r>
              <a:rPr lang="en-HK" altLang="zh-CN" baseline="30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</a:t>
            </a:r>
            <a:r>
              <a:rPr lang="en-HK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 Gen </a:t>
            </a:r>
          </a:p>
          <a:p>
            <a:r>
              <a:rPr lang="en-HK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No GPU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24FDD6-98A4-43F8-B532-1B44343D0363}"/>
              </a:ext>
            </a:extLst>
          </p:cNvPr>
          <p:cNvSpPr/>
          <p:nvPr/>
        </p:nvSpPr>
        <p:spPr>
          <a:xfrm>
            <a:off x="7084626" y="962252"/>
            <a:ext cx="1405520" cy="3015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873BB-EFF5-42E3-904B-AD1A4B6E4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4" y="1344908"/>
            <a:ext cx="1019084" cy="943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19703-9987-4A33-8433-2E95BAA5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24" y="2390617"/>
            <a:ext cx="1071542" cy="9133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ED25DF-31C7-4181-B75F-27E2B235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68" y="3303979"/>
            <a:ext cx="915040" cy="8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4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564585" y="1022115"/>
            <a:ext cx="2119348" cy="2275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altLang="en-US" sz="138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難</a:t>
            </a:r>
            <a:endParaRPr lang="zh-TW" altLang="en-US" sz="138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BC08A-F740-40AA-B43E-60588805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265" y="483087"/>
            <a:ext cx="4620270" cy="3353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D3607F-117C-41DF-96AE-9833B106F48C}"/>
              </a:ext>
            </a:extLst>
          </p:cNvPr>
          <p:cNvSpPr txBox="1"/>
          <p:nvPr/>
        </p:nvSpPr>
        <p:spPr>
          <a:xfrm>
            <a:off x="282291" y="3138674"/>
            <a:ext cx="2683935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識別拉伸？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EA5DC92-0ED2-4945-AD48-3FCB1168C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098785"/>
            <a:ext cx="2590800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9A534F-1B42-4BCD-BBCF-CF2DE0834917}"/>
              </a:ext>
            </a:extLst>
          </p:cNvPr>
          <p:cNvSpPr txBox="1"/>
          <p:nvPr/>
        </p:nvSpPr>
        <p:spPr>
          <a:xfrm>
            <a:off x="3364158" y="3831635"/>
            <a:ext cx="4813377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HK" sz="3600" dirty="0" err="1">
                <a:latin typeface="Montserrat" panose="00000500000000000000" pitchFamily="2" charset="0"/>
                <a:ea typeface="Yu Gothic UI" panose="020B0500000000000000" pitchFamily="34" charset="-128"/>
              </a:rPr>
              <a:t>Acc</a:t>
            </a:r>
            <a:r>
              <a:rPr lang="en-HK" sz="3600" dirty="0">
                <a:latin typeface="Montserrat" panose="00000500000000000000" pitchFamily="2" charset="0"/>
                <a:ea typeface="Yu Gothic UI" panose="020B0500000000000000" pitchFamily="34" charset="-128"/>
              </a:rPr>
              <a:t> = 0.4-0.6 </a:t>
            </a:r>
            <a:r>
              <a:rPr lang="en-HK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隨機</a:t>
            </a:r>
            <a:r>
              <a:rPr lang="en-HK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33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5BFFB-3F55-47BE-B995-97250AA1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04" y="1245272"/>
            <a:ext cx="4582164" cy="27721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A74AA-DFB4-4AE6-87D8-10CED2B7C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45"/>
          <a:stretch/>
        </p:blipFill>
        <p:spPr>
          <a:xfrm>
            <a:off x="348399" y="664166"/>
            <a:ext cx="3495468" cy="33532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B1BEF-DE4F-4324-8F53-DB2196890251}"/>
              </a:ext>
            </a:extLst>
          </p:cNvPr>
          <p:cNvSpPr txBox="1"/>
          <p:nvPr/>
        </p:nvSpPr>
        <p:spPr>
          <a:xfrm>
            <a:off x="3101691" y="3965728"/>
            <a:ext cx="481337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HK" sz="3600" dirty="0" err="1">
                <a:latin typeface="Montserrat" panose="00000500000000000000" pitchFamily="2" charset="0"/>
                <a:ea typeface="Yu Gothic UI" panose="020B0500000000000000" pitchFamily="34" charset="-128"/>
              </a:rPr>
              <a:t>Acc</a:t>
            </a:r>
            <a:r>
              <a:rPr lang="en-HK" sz="3600" dirty="0">
                <a:latin typeface="Montserrat" panose="00000500000000000000" pitchFamily="2" charset="0"/>
                <a:ea typeface="Yu Gothic UI" panose="020B0500000000000000" pitchFamily="34" charset="-128"/>
              </a:rPr>
              <a:t> = 0.8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B962C5-9822-4FE1-B152-97B4E81D342E}"/>
              </a:ext>
            </a:extLst>
          </p:cNvPr>
          <p:cNvSpPr/>
          <p:nvPr/>
        </p:nvSpPr>
        <p:spPr>
          <a:xfrm>
            <a:off x="3302000" y="2340800"/>
            <a:ext cx="1168400" cy="52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CBF5C-CE8F-42F1-9704-7B642B510C8A}"/>
              </a:ext>
            </a:extLst>
          </p:cNvPr>
          <p:cNvSpPr txBox="1"/>
          <p:nvPr/>
        </p:nvSpPr>
        <p:spPr>
          <a:xfrm>
            <a:off x="3763357" y="726423"/>
            <a:ext cx="481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dirty="0">
                <a:latin typeface="Montserrat" panose="00000500000000000000" pitchFamily="2" charset="0"/>
                <a:ea typeface="Yu Gothic UI" panose="020B0500000000000000" pitchFamily="34" charset="-128"/>
              </a:rPr>
              <a:t>Detect less complex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67E65-186D-4238-993D-D71C2E42F114}"/>
              </a:ext>
            </a:extLst>
          </p:cNvPr>
          <p:cNvSpPr txBox="1"/>
          <p:nvPr/>
        </p:nvSpPr>
        <p:spPr>
          <a:xfrm>
            <a:off x="4233297" y="348121"/>
            <a:ext cx="481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latin typeface="Montserrat" panose="00000500000000000000" pitchFamily="2" charset="0"/>
                <a:ea typeface="Yu Gothic UI" panose="020B0500000000000000" pitchFamily="34" charset="-128"/>
              </a:rPr>
              <a:t>Reduce units from 64 to 32 </a:t>
            </a:r>
          </a:p>
        </p:txBody>
      </p:sp>
    </p:spTree>
    <p:extLst>
      <p:ext uri="{BB962C8B-B14F-4D97-AF65-F5344CB8AC3E}">
        <p14:creationId xmlns:p14="http://schemas.microsoft.com/office/powerpoint/2010/main" val="35603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392087" y="1961564"/>
            <a:ext cx="6581469" cy="1220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990"/>
            </a:pPr>
            <a:r>
              <a:rPr lang="en-GB" sz="60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05 </a:t>
            </a:r>
            <a:r>
              <a:rPr lang="en-GB" sz="6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未來方向及目標</a:t>
            </a:r>
            <a:endParaRPr sz="6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C4270-C906-4DCB-848D-A2BDCAF10D68}"/>
              </a:ext>
            </a:extLst>
          </p:cNvPr>
          <p:cNvSpPr/>
          <p:nvPr/>
        </p:nvSpPr>
        <p:spPr>
          <a:xfrm>
            <a:off x="0" y="-1"/>
            <a:ext cx="1884066" cy="778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275795" y="33183"/>
            <a:ext cx="1332476" cy="712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</a:t>
            </a:r>
            <a:endParaRPr sz="44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388" y="1019782"/>
            <a:ext cx="2005225" cy="2005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5" name="Google Shape;275;p38"/>
          <p:cNvSpPr txBox="1"/>
          <p:nvPr/>
        </p:nvSpPr>
        <p:spPr>
          <a:xfrm>
            <a:off x="2181211" y="3194503"/>
            <a:ext cx="4781578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spcAft>
                <a:spcPts val="1200"/>
              </a:spcAft>
              <a:buSzPts val="3600"/>
            </a:pPr>
            <a:r>
              <a:rPr lang="en-GB" sz="40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讓聾啞人士如常溝通</a:t>
            </a:r>
            <a:endParaRPr sz="40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C4270-C906-4DCB-848D-A2BDCAF10D68}"/>
              </a:ext>
            </a:extLst>
          </p:cNvPr>
          <p:cNvSpPr/>
          <p:nvPr/>
        </p:nvSpPr>
        <p:spPr>
          <a:xfrm>
            <a:off x="0" y="-1"/>
            <a:ext cx="1884066" cy="778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275795" y="33183"/>
            <a:ext cx="1332476" cy="712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</a:t>
            </a:r>
            <a:endParaRPr sz="44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388" y="1049927"/>
            <a:ext cx="2005225" cy="2005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6" name="Google Shape;276;p38"/>
          <p:cNvSpPr txBox="1"/>
          <p:nvPr/>
        </p:nvSpPr>
        <p:spPr>
          <a:xfrm>
            <a:off x="2693686" y="3210300"/>
            <a:ext cx="3756628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defTabSz="685800">
              <a:spcBef>
                <a:spcPts val="0"/>
              </a:spcBef>
              <a:spcAft>
                <a:spcPts val="1200"/>
              </a:spcAft>
              <a:buSzPts val="3600"/>
              <a:buNone/>
            </a:pPr>
            <a:r>
              <a:rPr lang="en-GB" sz="40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向大衆推廣手語</a:t>
            </a:r>
            <a:endParaRPr sz="40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444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C4270-C906-4DCB-848D-A2BDCAF10D68}"/>
              </a:ext>
            </a:extLst>
          </p:cNvPr>
          <p:cNvSpPr/>
          <p:nvPr/>
        </p:nvSpPr>
        <p:spPr>
          <a:xfrm>
            <a:off x="0" y="-1"/>
            <a:ext cx="1884066" cy="778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275795" y="33183"/>
            <a:ext cx="1332476" cy="712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影響</a:t>
            </a:r>
            <a:endParaRPr sz="440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387" y="924323"/>
            <a:ext cx="2005225" cy="2005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7" name="Google Shape;277;p38"/>
          <p:cNvSpPr txBox="1"/>
          <p:nvPr/>
        </p:nvSpPr>
        <p:spPr>
          <a:xfrm>
            <a:off x="1933144" y="3160058"/>
            <a:ext cx="527771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>
              <a:spcAft>
                <a:spcPts val="1200"/>
              </a:spcAft>
              <a:buSzPts val="3600"/>
            </a:pPr>
            <a:r>
              <a:rPr lang="en-GB" sz="40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提高對聾啞人士的關注</a:t>
            </a:r>
            <a:endParaRPr sz="40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7090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body" idx="1"/>
          </p:nvPr>
        </p:nvSpPr>
        <p:spPr>
          <a:xfrm>
            <a:off x="626764" y="625586"/>
            <a:ext cx="3260823" cy="68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4000" b="1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未來發展目標</a:t>
            </a:r>
            <a:endParaRPr sz="4000" b="1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93308" y="1499204"/>
            <a:ext cx="3586435" cy="978408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b="1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本地推廣</a:t>
            </a:r>
            <a:endParaRPr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4572000" y="1499204"/>
            <a:ext cx="3586437" cy="975006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增加詞庫</a:t>
            </a:r>
            <a:endParaRPr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4572001" y="2664028"/>
            <a:ext cx="3586437" cy="978408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b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翻譯成句子</a:t>
            </a:r>
            <a:endParaRPr sz="4000" b="1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449142" y="3905052"/>
            <a:ext cx="3586438" cy="978408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b="1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融入多國語言</a:t>
            </a:r>
            <a:endParaRPr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Google Shape;290;p40">
            <a:extLst>
              <a:ext uri="{FF2B5EF4-FFF2-40B4-BE49-F238E27FC236}">
                <a16:creationId xmlns:a16="http://schemas.microsoft.com/office/drawing/2014/main" id="{2D1B05F3-ECC1-4342-8AF6-8FC1EE9E5F04}"/>
              </a:ext>
            </a:extLst>
          </p:cNvPr>
          <p:cNvSpPr/>
          <p:nvPr/>
        </p:nvSpPr>
        <p:spPr>
          <a:xfrm>
            <a:off x="393308" y="2664028"/>
            <a:ext cx="3586435" cy="978408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多類口罩分類</a:t>
            </a:r>
            <a:endParaRPr sz="40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68079" y="1069361"/>
            <a:ext cx="7052242" cy="2094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Montserrat"/>
                <a:ea typeface="Montserrat"/>
                <a:cs typeface="Montserrat"/>
                <a:sym typeface="Montserrat"/>
              </a:rPr>
              <a:t>Thank</a:t>
            </a:r>
            <a:r>
              <a:rPr lang="en-HK" altLang="zh-CN" sz="9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Montserrat"/>
                <a:ea typeface="Montserrat"/>
                <a:cs typeface="Montserrat"/>
                <a:sym typeface="Montserrat"/>
              </a:rPr>
              <a:t> you!</a:t>
            </a:r>
            <a:endParaRPr sz="9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960775"/>
            <a:ext cx="5643131" cy="8322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Montserrat" panose="00000500000000000000" pitchFamily="2" charset="0"/>
                <a:ea typeface="Yu Gothic UI" panose="020B0500000000000000" pitchFamily="34" charset="-128"/>
              </a:rPr>
              <a:t>AEye</a:t>
            </a:r>
            <a:r>
              <a:rPr lang="en-GB" sz="3200" dirty="0">
                <a:latin typeface="Montserrat" panose="00000500000000000000" pitchFamily="2" charset="0"/>
                <a:ea typeface="Yu Gothic UI" panose="020B0500000000000000" pitchFamily="34" charset="-128"/>
              </a:rPr>
              <a:t> </a:t>
            </a:r>
            <a:r>
              <a:rPr lang="en-GB" sz="3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en-GB" sz="3200" dirty="0" err="1"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眼」明「手」快</a:t>
            </a:r>
            <a:r>
              <a:rPr lang="en-GB" sz="3200" dirty="0"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endParaRPr sz="3200" dirty="0"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77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4A9873-8B97-486F-9DBE-BAAAD155DABA}"/>
              </a:ext>
            </a:extLst>
          </p:cNvPr>
          <p:cNvCxnSpPr/>
          <p:nvPr/>
        </p:nvCxnSpPr>
        <p:spPr>
          <a:xfrm>
            <a:off x="4402667" y="1151466"/>
            <a:ext cx="0" cy="30903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D77C87-2A80-42BC-A1AA-3A6505CEFC0C}"/>
              </a:ext>
            </a:extLst>
          </p:cNvPr>
          <p:cNvSpPr txBox="1"/>
          <p:nvPr/>
        </p:nvSpPr>
        <p:spPr>
          <a:xfrm>
            <a:off x="1116380" y="331370"/>
            <a:ext cx="2683935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疫情之前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6445C-4906-4B7A-8CE3-CC7AB95652C1}"/>
              </a:ext>
            </a:extLst>
          </p:cNvPr>
          <p:cNvSpPr txBox="1"/>
          <p:nvPr/>
        </p:nvSpPr>
        <p:spPr>
          <a:xfrm>
            <a:off x="5519046" y="331370"/>
            <a:ext cx="2683935" cy="82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疫情之後</a:t>
            </a:r>
            <a:endParaRPr lang="en-HK" sz="3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253BF-446E-44F5-9B08-162F2F88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2" y="1420104"/>
            <a:ext cx="1168835" cy="1151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CDEEFA-622B-4EF4-B9D4-56F50B5D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5" y="2736639"/>
            <a:ext cx="1486107" cy="1505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B620AB-4843-4F24-B26E-20779A983893}"/>
              </a:ext>
            </a:extLst>
          </p:cNvPr>
          <p:cNvSpPr txBox="1"/>
          <p:nvPr/>
        </p:nvSpPr>
        <p:spPr>
          <a:xfrm>
            <a:off x="1888066" y="1707162"/>
            <a:ext cx="268393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特殊學校上課</a:t>
            </a:r>
            <a:endParaRPr lang="en-HK" sz="2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113DF-B570-4947-A6D7-98F877F0B8B7}"/>
              </a:ext>
            </a:extLst>
          </p:cNvPr>
          <p:cNvSpPr txBox="1"/>
          <p:nvPr/>
        </p:nvSpPr>
        <p:spPr>
          <a:xfrm>
            <a:off x="1888066" y="3087228"/>
            <a:ext cx="268393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透過手語溝通</a:t>
            </a:r>
            <a:endParaRPr lang="en-HK" sz="2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1F9B9F-0CB4-4A5E-B5A5-FF8FF714DEEA}"/>
              </a:ext>
            </a:extLst>
          </p:cNvPr>
          <p:cNvGrpSpPr/>
          <p:nvPr/>
        </p:nvGrpSpPr>
        <p:grpSpPr>
          <a:xfrm>
            <a:off x="4741334" y="1420104"/>
            <a:ext cx="3924392" cy="1108048"/>
            <a:chOff x="4741334" y="1420104"/>
            <a:chExt cx="3924392" cy="11080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C9362B-B371-4427-8545-185197E22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1334" y="1420104"/>
              <a:ext cx="1240457" cy="11080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8846A1-1486-4715-B5E9-BC0613446F37}"/>
                </a:ext>
              </a:extLst>
            </p:cNvPr>
            <p:cNvSpPr txBox="1"/>
            <p:nvPr/>
          </p:nvSpPr>
          <p:spPr>
            <a:xfrm>
              <a:off x="5981791" y="1707162"/>
              <a:ext cx="2683935" cy="57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口罩出現</a:t>
              </a:r>
              <a:endParaRPr lang="en-HK" sz="24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A6A1F0-BF8B-4BA0-86BA-AAF05D36619B}"/>
              </a:ext>
            </a:extLst>
          </p:cNvPr>
          <p:cNvGrpSpPr/>
          <p:nvPr/>
        </p:nvGrpSpPr>
        <p:grpSpPr>
          <a:xfrm>
            <a:off x="4572000" y="2910638"/>
            <a:ext cx="4093726" cy="1280571"/>
            <a:chOff x="4572000" y="2910638"/>
            <a:chExt cx="4093726" cy="12805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2D5FA0-9FE6-4AFB-AF8F-88873E99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10638"/>
              <a:ext cx="1507067" cy="128057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164218-BB9F-4621-AC95-BA0E9666A856}"/>
                </a:ext>
              </a:extLst>
            </p:cNvPr>
            <p:cNvSpPr txBox="1"/>
            <p:nvPr/>
          </p:nvSpPr>
          <p:spPr>
            <a:xfrm>
              <a:off x="5981791" y="3133339"/>
              <a:ext cx="2683935" cy="577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感到迷惘、困惑</a:t>
              </a:r>
              <a:endParaRPr lang="en-HK" sz="24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97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820825" y="1010094"/>
            <a:ext cx="5502349" cy="2094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0" b="1" dirty="0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Montserrat"/>
                <a:ea typeface="Montserrat"/>
                <a:cs typeface="Montserrat"/>
                <a:sym typeface="Montserrat"/>
              </a:rPr>
              <a:t>AEye</a:t>
            </a:r>
            <a:endParaRPr sz="130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493334" y="3104708"/>
            <a:ext cx="415733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en-GB" sz="48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眼」明「手」快 </a:t>
            </a:r>
            <a:endParaRPr sz="48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38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323835" y="540396"/>
            <a:ext cx="1926597" cy="933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6000" b="1" err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目錄</a:t>
            </a:r>
            <a:endParaRPr sz="60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36969" y="1577891"/>
            <a:ext cx="6700331" cy="3416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lnSpc>
                <a:spcPct val="150000"/>
              </a:lnSpc>
              <a:buSzPts val="2800"/>
              <a:buNone/>
            </a:pPr>
            <a:r>
              <a:rPr lang="en-GB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01 </a:t>
            </a:r>
            <a:r>
              <a:rPr lang="en-GB" sz="4000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研究背景</a:t>
            </a:r>
            <a:r>
              <a:rPr lang="en-GB" sz="40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      02 </a:t>
            </a:r>
            <a:r>
              <a:rPr lang="en-GB" sz="4000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項目方案</a:t>
            </a:r>
            <a:endParaRPr sz="40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ctr">
              <a:lnSpc>
                <a:spcPct val="150000"/>
              </a:lnSpc>
              <a:buSzPts val="2800"/>
              <a:buNone/>
            </a:pPr>
            <a:r>
              <a:rPr lang="en-GB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03 </a:t>
            </a:r>
            <a:r>
              <a:rPr lang="en-GB" sz="4000" dirty="0" err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技術難點</a:t>
            </a:r>
            <a:r>
              <a:rPr lang="en-GB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       04 </a:t>
            </a:r>
            <a:r>
              <a:rPr lang="zh-CN" altLang="en-US" sz="40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技術詳情</a:t>
            </a:r>
            <a:endParaRPr lang="zh-TW" altLang="en-US" sz="4000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lvl="0" indent="0" algn="ctr">
              <a:lnSpc>
                <a:spcPct val="150000"/>
              </a:lnSpc>
              <a:buSzPts val="2800"/>
              <a:buNone/>
            </a:pPr>
            <a:r>
              <a:rPr lang="en-US" altLang="zh-TW" sz="40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05 </a:t>
            </a:r>
            <a:r>
              <a:rPr lang="zh-TW" altLang="en-US" sz="40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未來方向和目標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419277" y="1701359"/>
            <a:ext cx="4509682" cy="1740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0" b="1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01 研究背景</a:t>
            </a:r>
            <a:endParaRPr sz="6000" b="1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23">
            <a:extLst>
              <a:ext uri="{FF2B5EF4-FFF2-40B4-BE49-F238E27FC236}">
                <a16:creationId xmlns:a16="http://schemas.microsoft.com/office/drawing/2014/main" id="{DD94FC92-3897-4960-A006-07AD66E5EB73}"/>
              </a:ext>
            </a:extLst>
          </p:cNvPr>
          <p:cNvSpPr txBox="1">
            <a:spLocks/>
          </p:cNvSpPr>
          <p:nvPr/>
        </p:nvSpPr>
        <p:spPr>
          <a:xfrm>
            <a:off x="1258614" y="282269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zh-CN" altLang="en-US" sz="36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手語：不止於「手」</a:t>
            </a:r>
            <a:endParaRPr lang="zh-TW" altLang="en-US" sz="36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Google Shape;122;p23">
            <a:extLst>
              <a:ext uri="{FF2B5EF4-FFF2-40B4-BE49-F238E27FC236}">
                <a16:creationId xmlns:a16="http://schemas.microsoft.com/office/drawing/2014/main" id="{26F7078B-6E28-4AA1-9559-2244F3EB9978}"/>
              </a:ext>
            </a:extLst>
          </p:cNvPr>
          <p:cNvSpPr txBox="1">
            <a:spLocks/>
          </p:cNvSpPr>
          <p:nvPr/>
        </p:nvSpPr>
        <p:spPr>
          <a:xfrm>
            <a:off x="1216282" y="4064245"/>
            <a:ext cx="6626771" cy="787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SzPts val="3600"/>
              <a:buFont typeface="Arial" panose="020B0604020202020204" pitchFamily="34" charset="0"/>
              <a:buNone/>
            </a:pPr>
            <a:r>
              <a:rPr lang="zh-CN" altLang="en-US" sz="2800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Yu Gothic UI" panose="020B0500000000000000" pitchFamily="34" charset="-128"/>
                <a:ea typeface="Yu Gothic UI" panose="020B0500000000000000" pitchFamily="34" charset="-128"/>
              </a:rPr>
              <a:t>面部表情是手語的一部分</a:t>
            </a:r>
            <a:endParaRPr lang="zh-TW" altLang="en-US" sz="2800" b="1" dirty="0"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640BB-BE19-4B14-9308-48730279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18" y="1323779"/>
            <a:ext cx="3009668" cy="2686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3AB77-AFC7-4941-968B-EDBCD1A0B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51" y="1323779"/>
            <a:ext cx="3054134" cy="26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</TotalTime>
  <Words>774</Words>
  <Application>Microsoft Office PowerPoint</Application>
  <PresentationFormat>On-screen Show (16:9)</PresentationFormat>
  <Paragraphs>250</Paragraphs>
  <Slides>49</Slides>
  <Notes>31</Notes>
  <HiddenSlides>0</HiddenSlides>
  <MMClips>10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Yu Gothic</vt:lpstr>
      <vt:lpstr>Montserrat</vt:lpstr>
      <vt:lpstr>Times New Roman</vt:lpstr>
      <vt:lpstr>arial</vt:lpstr>
      <vt:lpstr>Yu Gothic UI</vt:lpstr>
      <vt:lpstr>arial</vt:lpstr>
      <vt:lpstr>Calibri Light</vt:lpstr>
      <vt:lpstr>Calibri</vt:lpstr>
      <vt:lpstr>Yu Gothic UI Semibold</vt:lpstr>
      <vt:lpstr>Office Theme</vt:lpstr>
      <vt:lpstr>AEye</vt:lpstr>
      <vt:lpstr>PowerPoint Presentation</vt:lpstr>
      <vt:lpstr>PowerPoint Presentation</vt:lpstr>
      <vt:lpstr>PowerPoint Presentation</vt:lpstr>
      <vt:lpstr>PowerPoint Presentation</vt:lpstr>
      <vt:lpstr>AEye</vt:lpstr>
      <vt:lpstr>目錄</vt:lpstr>
      <vt:lpstr>01 研究背景</vt:lpstr>
      <vt:lpstr>PowerPoint Presentation</vt:lpstr>
      <vt:lpstr>PowerPoint Presentation</vt:lpstr>
      <vt:lpstr>背景</vt:lpstr>
      <vt:lpstr>PowerPoint Presentation</vt:lpstr>
      <vt:lpstr>PowerPoint Presentation</vt:lpstr>
      <vt:lpstr>受眾：聾啞人士</vt:lpstr>
      <vt:lpstr>背景</vt:lpstr>
      <vt:lpstr>現存解決方法 —— ClearMask</vt:lpstr>
      <vt:lpstr>02 項目方案</vt:lpstr>
      <vt:lpstr>項目總覽</vt:lpstr>
      <vt:lpstr>PowerPoint Presentation</vt:lpstr>
      <vt:lpstr>PowerPoint Presentation</vt:lpstr>
      <vt:lpstr>03 技術難點</vt:lpstr>
      <vt:lpstr>PowerPoint Presentation</vt:lpstr>
      <vt:lpstr>PowerPoint Presentation</vt:lpstr>
      <vt:lpstr>技術難點</vt:lpstr>
      <vt:lpstr>PowerPoint Presentation</vt:lpstr>
      <vt:lpstr>04 技術詳情 </vt:lpstr>
      <vt:lpstr>數據集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運作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難</vt:lpstr>
      <vt:lpstr>PowerPoint Presentation</vt:lpstr>
      <vt:lpstr>05 未來方向及目標</vt:lpstr>
      <vt:lpstr>影響</vt:lpstr>
      <vt:lpstr>影響</vt:lpstr>
      <vt:lpstr>影響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AEye</dc:title>
  <dc:creator>Matthew</dc:creator>
  <cp:lastModifiedBy>6I (05) Tang Justin Kit Hang</cp:lastModifiedBy>
  <cp:revision>6</cp:revision>
  <dcterms:modified xsi:type="dcterms:W3CDTF">2021-11-19T03:04:03Z</dcterms:modified>
</cp:coreProperties>
</file>